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9" r:id="rId9"/>
    <p:sldId id="264" r:id="rId10"/>
    <p:sldId id="265" r:id="rId11"/>
    <p:sldId id="266" r:id="rId12"/>
    <p:sldId id="267" r:id="rId13"/>
    <p:sldId id="268" r:id="rId14"/>
    <p:sldId id="275" r:id="rId15"/>
    <p:sldId id="270" r:id="rId16"/>
    <p:sldId id="271" r:id="rId17"/>
    <p:sldId id="272" r:id="rId18"/>
    <p:sldId id="273" r:id="rId19"/>
    <p:sldId id="27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22864" y="365125"/>
            <a:ext cx="8030935" cy="1325563"/>
          </a:xfrm>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0BF0CB3-B599-41BC-BAD5-023B97BCAB69}" type="datetimeFigureOut">
              <a:rPr lang="fr-FR" smtClean="0"/>
              <a:t>08/11/2018</a:t>
            </a:fld>
            <a:endParaRPr lang="fr-FR"/>
          </a:p>
        </p:txBody>
      </p:sp>
      <p:sp>
        <p:nvSpPr>
          <p:cNvPr id="6" name="Espace réservé du numéro de diapositive 5"/>
          <p:cNvSpPr>
            <a:spLocks noGrp="1"/>
          </p:cNvSpPr>
          <p:nvPr>
            <p:ph type="sldNum" sz="quarter" idx="12"/>
          </p:nvPr>
        </p:nvSpPr>
        <p:spPr>
          <a:xfrm>
            <a:off x="7848722" y="6356350"/>
            <a:ext cx="2743200" cy="365125"/>
          </a:xfrm>
        </p:spPr>
        <p:txBody>
          <a:bodyPr/>
          <a:lstStyle/>
          <a:p>
            <a:fld id="{19A6DEEA-6CD3-42D4-B66A-39A02DB4AFD4}" type="slidenum">
              <a:rPr lang="fr-FR" smtClean="0"/>
              <a:t>‹N°›</a:t>
            </a:fld>
            <a:endParaRPr lang="fr-FR" dirty="0"/>
          </a:p>
        </p:txBody>
      </p:sp>
      <p:pic>
        <p:nvPicPr>
          <p:cNvPr id="7" name="Espace réservé du contenu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1922" y="6054810"/>
            <a:ext cx="1600078" cy="803189"/>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764" y="0"/>
            <a:ext cx="2974848" cy="1292352"/>
          </a:xfrm>
          <a:prstGeom prst="rect">
            <a:avLst/>
          </a:prstGeom>
        </p:spPr>
      </p:pic>
    </p:spTree>
    <p:extLst>
      <p:ext uri="{BB962C8B-B14F-4D97-AF65-F5344CB8AC3E}">
        <p14:creationId xmlns:p14="http://schemas.microsoft.com/office/powerpoint/2010/main" val="104684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0BF0CB3-B599-41BC-BAD5-023B97BCAB69}" type="datetimeFigureOut">
              <a:rPr lang="fr-FR" smtClean="0"/>
              <a:t>08/11/2018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A6DEEA-6CD3-42D4-B66A-39A02DB4AFD4}" type="slidenum">
              <a:rPr lang="fr-FR" smtClean="0"/>
              <a:t>‹N°›</a:t>
            </a:fld>
            <a:endParaRPr lang="fr-FR"/>
          </a:p>
        </p:txBody>
      </p:sp>
    </p:spTree>
    <p:extLst>
      <p:ext uri="{BB962C8B-B14F-4D97-AF65-F5344CB8AC3E}">
        <p14:creationId xmlns:p14="http://schemas.microsoft.com/office/powerpoint/2010/main" val="154217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0BF0CB3-B599-41BC-BAD5-023B97BCAB69}" type="datetimeFigureOut">
              <a:rPr lang="fr-FR" smtClean="0"/>
              <a:t>08/11/2018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A6DEEA-6CD3-42D4-B66A-39A02DB4AFD4}" type="slidenum">
              <a:rPr lang="fr-FR" smtClean="0"/>
              <a:t>‹N°›</a:t>
            </a:fld>
            <a:endParaRPr lang="fr-FR"/>
          </a:p>
        </p:txBody>
      </p:sp>
    </p:spTree>
    <p:extLst>
      <p:ext uri="{BB962C8B-B14F-4D97-AF65-F5344CB8AC3E}">
        <p14:creationId xmlns:p14="http://schemas.microsoft.com/office/powerpoint/2010/main" val="383418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0BF0CB3-B599-41BC-BAD5-023B97BCAB69}" type="datetimeFigureOut">
              <a:rPr lang="fr-FR" smtClean="0"/>
              <a:t>08/11/2018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A6DEEA-6CD3-42D4-B66A-39A02DB4AFD4}" type="slidenum">
              <a:rPr lang="fr-FR" smtClean="0"/>
              <a:t>‹N°›</a:t>
            </a:fld>
            <a:endParaRPr lang="fr-FR"/>
          </a:p>
        </p:txBody>
      </p:sp>
    </p:spTree>
    <p:extLst>
      <p:ext uri="{BB962C8B-B14F-4D97-AF65-F5344CB8AC3E}">
        <p14:creationId xmlns:p14="http://schemas.microsoft.com/office/powerpoint/2010/main" val="102283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0BF0CB3-B599-41BC-BAD5-023B97BCAB69}" type="datetimeFigureOut">
              <a:rPr lang="fr-FR" smtClean="0"/>
              <a:t>08/11/2018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A6DEEA-6CD3-42D4-B66A-39A02DB4AFD4}" type="slidenum">
              <a:rPr lang="fr-FR" smtClean="0"/>
              <a:t>‹N°›</a:t>
            </a:fld>
            <a:endParaRPr lang="fr-FR"/>
          </a:p>
        </p:txBody>
      </p:sp>
    </p:spTree>
    <p:extLst>
      <p:ext uri="{BB962C8B-B14F-4D97-AF65-F5344CB8AC3E}">
        <p14:creationId xmlns:p14="http://schemas.microsoft.com/office/powerpoint/2010/main" val="302990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0BF0CB3-B599-41BC-BAD5-023B97BCAB69}" type="datetimeFigureOut">
              <a:rPr lang="fr-FR" smtClean="0"/>
              <a:t>08/11/2018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A6DEEA-6CD3-42D4-B66A-39A02DB4AFD4}" type="slidenum">
              <a:rPr lang="fr-FR" smtClean="0"/>
              <a:t>‹N°›</a:t>
            </a:fld>
            <a:endParaRPr lang="fr-FR"/>
          </a:p>
        </p:txBody>
      </p:sp>
    </p:spTree>
    <p:extLst>
      <p:ext uri="{BB962C8B-B14F-4D97-AF65-F5344CB8AC3E}">
        <p14:creationId xmlns:p14="http://schemas.microsoft.com/office/powerpoint/2010/main" val="202561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0BF0CB3-B599-41BC-BAD5-023B97BCAB69}" type="datetimeFigureOut">
              <a:rPr lang="fr-FR" smtClean="0"/>
              <a:t>08/11/2018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9A6DEEA-6CD3-42D4-B66A-39A02DB4AFD4}" type="slidenum">
              <a:rPr lang="fr-FR" smtClean="0"/>
              <a:t>‹N°›</a:t>
            </a:fld>
            <a:endParaRPr lang="fr-FR"/>
          </a:p>
        </p:txBody>
      </p:sp>
    </p:spTree>
    <p:extLst>
      <p:ext uri="{BB962C8B-B14F-4D97-AF65-F5344CB8AC3E}">
        <p14:creationId xmlns:p14="http://schemas.microsoft.com/office/powerpoint/2010/main" val="359796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0BF0CB3-B599-41BC-BAD5-023B97BCAB69}" type="datetimeFigureOut">
              <a:rPr lang="fr-FR" smtClean="0"/>
              <a:t>08/11/2018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9A6DEEA-6CD3-42D4-B66A-39A02DB4AFD4}" type="slidenum">
              <a:rPr lang="fr-FR" smtClean="0"/>
              <a:t>‹N°›</a:t>
            </a:fld>
            <a:endParaRPr lang="fr-FR"/>
          </a:p>
        </p:txBody>
      </p:sp>
    </p:spTree>
    <p:extLst>
      <p:ext uri="{BB962C8B-B14F-4D97-AF65-F5344CB8AC3E}">
        <p14:creationId xmlns:p14="http://schemas.microsoft.com/office/powerpoint/2010/main" val="298527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BF0CB3-B599-41BC-BAD5-023B97BCAB69}" type="datetimeFigureOut">
              <a:rPr lang="fr-FR" smtClean="0"/>
              <a:t>08/11/2018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A6DEEA-6CD3-42D4-B66A-39A02DB4AFD4}" type="slidenum">
              <a:rPr lang="fr-FR" smtClean="0"/>
              <a:t>‹N°›</a:t>
            </a:fld>
            <a:endParaRPr lang="fr-FR"/>
          </a:p>
        </p:txBody>
      </p:sp>
    </p:spTree>
    <p:extLst>
      <p:ext uri="{BB962C8B-B14F-4D97-AF65-F5344CB8AC3E}">
        <p14:creationId xmlns:p14="http://schemas.microsoft.com/office/powerpoint/2010/main" val="227367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0BF0CB3-B599-41BC-BAD5-023B97BCAB69}" type="datetimeFigureOut">
              <a:rPr lang="fr-FR" smtClean="0"/>
              <a:t>08/11/2018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A6DEEA-6CD3-42D4-B66A-39A02DB4AFD4}" type="slidenum">
              <a:rPr lang="fr-FR" smtClean="0"/>
              <a:t>‹N°›</a:t>
            </a:fld>
            <a:endParaRPr lang="fr-FR"/>
          </a:p>
        </p:txBody>
      </p:sp>
    </p:spTree>
    <p:extLst>
      <p:ext uri="{BB962C8B-B14F-4D97-AF65-F5344CB8AC3E}">
        <p14:creationId xmlns:p14="http://schemas.microsoft.com/office/powerpoint/2010/main" val="1157018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0BF0CB3-B599-41BC-BAD5-023B97BCAB69}" type="datetimeFigureOut">
              <a:rPr lang="fr-FR" smtClean="0"/>
              <a:t>08/11/2018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A6DEEA-6CD3-42D4-B66A-39A02DB4AFD4}" type="slidenum">
              <a:rPr lang="fr-FR" smtClean="0"/>
              <a:t>‹N°›</a:t>
            </a:fld>
            <a:endParaRPr lang="fr-FR"/>
          </a:p>
        </p:txBody>
      </p:sp>
    </p:spTree>
    <p:extLst>
      <p:ext uri="{BB962C8B-B14F-4D97-AF65-F5344CB8AC3E}">
        <p14:creationId xmlns:p14="http://schemas.microsoft.com/office/powerpoint/2010/main" val="595903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F0CB3-B599-41BC-BAD5-023B97BCAB69}" type="datetimeFigureOut">
              <a:rPr lang="fr-FR" smtClean="0"/>
              <a:t>08/11/2018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6DEEA-6CD3-42D4-B66A-39A02DB4AFD4}" type="slidenum">
              <a:rPr lang="fr-FR" smtClean="0"/>
              <a:t>‹N°›</a:t>
            </a:fld>
            <a:endParaRPr lang="fr-FR"/>
          </a:p>
        </p:txBody>
      </p:sp>
    </p:spTree>
    <p:extLst>
      <p:ext uri="{BB962C8B-B14F-4D97-AF65-F5344CB8AC3E}">
        <p14:creationId xmlns:p14="http://schemas.microsoft.com/office/powerpoint/2010/main" val="333806991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80.11.106.133:8080/booky/resaWeb/identification.do" TargetMode="Externa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894562"/>
            <a:ext cx="9144000" cy="2387600"/>
          </a:xfrm>
        </p:spPr>
        <p:txBody>
          <a:bodyPr>
            <a:normAutofit/>
          </a:bodyPr>
          <a:lstStyle/>
          <a:p>
            <a:r>
              <a:rPr lang="fr-FR" sz="4800" dirty="0">
                <a:latin typeface="Andalus" panose="02020603050405020304" pitchFamily="18" charset="-78"/>
                <a:cs typeface="Andalus" panose="02020603050405020304" pitchFamily="18" charset="-78"/>
              </a:rPr>
              <a:t>Réunion Accès Complexe de Pelote</a:t>
            </a:r>
          </a:p>
        </p:txBody>
      </p:sp>
      <p:sp>
        <p:nvSpPr>
          <p:cNvPr id="3" name="Sous-titre 2"/>
          <p:cNvSpPr>
            <a:spLocks noGrp="1"/>
          </p:cNvSpPr>
          <p:nvPr>
            <p:ph type="subTitle" idx="1"/>
          </p:nvPr>
        </p:nvSpPr>
        <p:spPr>
          <a:xfrm>
            <a:off x="1524000" y="4705908"/>
            <a:ext cx="9144000" cy="1655762"/>
          </a:xfrm>
        </p:spPr>
        <p:txBody>
          <a:bodyPr/>
          <a:lstStyle/>
          <a:p>
            <a:r>
              <a:rPr lang="fr-FR" b="1" dirty="0">
                <a:latin typeface="Andalus" panose="02020603050405020304" pitchFamily="18" charset="-78"/>
                <a:cs typeface="Andalus" panose="02020603050405020304" pitchFamily="18" charset="-78"/>
              </a:rPr>
              <a:t>20 Mars 2018</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927" y="621921"/>
            <a:ext cx="5102146" cy="2121537"/>
          </a:xfrm>
          <a:prstGeom prst="rect">
            <a:avLst/>
          </a:prstGeom>
        </p:spPr>
      </p:pic>
    </p:spTree>
    <p:extLst>
      <p:ext uri="{BB962C8B-B14F-4D97-AF65-F5344CB8AC3E}">
        <p14:creationId xmlns:p14="http://schemas.microsoft.com/office/powerpoint/2010/main" val="210977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F1B0B-4EDF-4B1F-8F5B-7FF95D74FD62}"/>
              </a:ext>
            </a:extLst>
          </p:cNvPr>
          <p:cNvSpPr>
            <a:spLocks noGrp="1"/>
          </p:cNvSpPr>
          <p:nvPr>
            <p:ph type="title"/>
          </p:nvPr>
        </p:nvSpPr>
        <p:spPr/>
        <p:txBody>
          <a:bodyPr/>
          <a:lstStyle/>
          <a:p>
            <a:r>
              <a:rPr lang="fr-FR" u="sng" dirty="0">
                <a:latin typeface="Andalus" panose="02020603050405020304" pitchFamily="18" charset="-78"/>
                <a:cs typeface="Andalus" panose="02020603050405020304" pitchFamily="18" charset="-78"/>
              </a:rPr>
              <a:t>Page RESA</a:t>
            </a:r>
          </a:p>
        </p:txBody>
      </p:sp>
      <p:pic>
        <p:nvPicPr>
          <p:cNvPr id="5" name="Espace réservé du contenu 4">
            <a:extLst>
              <a:ext uri="{FF2B5EF4-FFF2-40B4-BE49-F238E27FC236}">
                <a16:creationId xmlns:a16="http://schemas.microsoft.com/office/drawing/2014/main" id="{BA2D0277-B072-4E29-99EA-D71D8B46DBD5}"/>
              </a:ext>
            </a:extLst>
          </p:cNvPr>
          <p:cNvPicPr>
            <a:picLocks noGrp="1" noChangeAspect="1"/>
          </p:cNvPicPr>
          <p:nvPr>
            <p:ph idx="1"/>
          </p:nvPr>
        </p:nvPicPr>
        <p:blipFill>
          <a:blip r:embed="rId2"/>
          <a:stretch>
            <a:fillRect/>
          </a:stretch>
        </p:blipFill>
        <p:spPr>
          <a:xfrm>
            <a:off x="1375794" y="1392572"/>
            <a:ext cx="9357934" cy="4983061"/>
          </a:xfrm>
          <a:prstGeom prst="rect">
            <a:avLst/>
          </a:prstGeom>
        </p:spPr>
      </p:pic>
    </p:spTree>
    <p:extLst>
      <p:ext uri="{BB962C8B-B14F-4D97-AF65-F5344CB8AC3E}">
        <p14:creationId xmlns:p14="http://schemas.microsoft.com/office/powerpoint/2010/main" val="104921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636AF-4A13-4545-AE9B-3F37D6E92C28}"/>
              </a:ext>
            </a:extLst>
          </p:cNvPr>
          <p:cNvSpPr>
            <a:spLocks noGrp="1"/>
          </p:cNvSpPr>
          <p:nvPr>
            <p:ph type="title"/>
          </p:nvPr>
        </p:nvSpPr>
        <p:spPr/>
        <p:txBody>
          <a:bodyPr/>
          <a:lstStyle/>
          <a:p>
            <a:r>
              <a:rPr lang="fr-FR" u="sng" dirty="0">
                <a:latin typeface="Andalus" panose="02020603050405020304" pitchFamily="18" charset="-78"/>
                <a:cs typeface="Andalus" panose="02020603050405020304" pitchFamily="18" charset="-78"/>
              </a:rPr>
              <a:t>Exemple en ligne</a:t>
            </a:r>
          </a:p>
        </p:txBody>
      </p:sp>
      <p:sp>
        <p:nvSpPr>
          <p:cNvPr id="3" name="Espace réservé du contenu 2">
            <a:extLst>
              <a:ext uri="{FF2B5EF4-FFF2-40B4-BE49-F238E27FC236}">
                <a16:creationId xmlns:a16="http://schemas.microsoft.com/office/drawing/2014/main" id="{2A9BD4EB-6FD3-4CC1-9485-5CF582236C59}"/>
              </a:ext>
            </a:extLst>
          </p:cNvPr>
          <p:cNvSpPr>
            <a:spLocks noGrp="1"/>
          </p:cNvSpPr>
          <p:nvPr>
            <p:ph idx="1"/>
          </p:nvPr>
        </p:nvSpPr>
        <p:spPr/>
        <p:txBody>
          <a:bodyPr/>
          <a:lstStyle/>
          <a:p>
            <a:r>
              <a:rPr lang="fr-FR" dirty="0">
                <a:latin typeface="Andalus" panose="02020603050405020304" pitchFamily="18" charset="-78"/>
                <a:cs typeface="Andalus" panose="02020603050405020304" pitchFamily="18" charset="-78"/>
                <a:hlinkClick r:id="rId2"/>
              </a:rPr>
              <a:t>Réservation en ligne BOOKY complexe de Pelote</a:t>
            </a:r>
            <a:endParaRPr lang="fr-FR" dirty="0">
              <a:latin typeface="Andalus" panose="02020603050405020304" pitchFamily="18" charset="-78"/>
              <a:cs typeface="Andalus" panose="02020603050405020304" pitchFamily="18" charset="-78"/>
            </a:endParaRPr>
          </a:p>
          <a:p>
            <a:endParaRPr lang="fr-FR" dirty="0"/>
          </a:p>
          <a:p>
            <a:endParaRPr lang="fr-FR" dirty="0"/>
          </a:p>
        </p:txBody>
      </p:sp>
      <p:pic>
        <p:nvPicPr>
          <p:cNvPr id="5" name="Image 4">
            <a:extLst>
              <a:ext uri="{FF2B5EF4-FFF2-40B4-BE49-F238E27FC236}">
                <a16:creationId xmlns:a16="http://schemas.microsoft.com/office/drawing/2014/main" id="{FE4DEF32-369B-4FDE-B32C-0FD6932C6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676089"/>
            <a:ext cx="4877117" cy="3249379"/>
          </a:xfrm>
          <a:prstGeom prst="rect">
            <a:avLst/>
          </a:prstGeom>
        </p:spPr>
      </p:pic>
      <p:pic>
        <p:nvPicPr>
          <p:cNvPr id="7" name="Image 6">
            <a:extLst>
              <a:ext uri="{FF2B5EF4-FFF2-40B4-BE49-F238E27FC236}">
                <a16:creationId xmlns:a16="http://schemas.microsoft.com/office/drawing/2014/main" id="{2055E51D-B164-454A-BD27-215C813EF2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6946" y="2676089"/>
            <a:ext cx="4877117" cy="3249379"/>
          </a:xfrm>
          <a:prstGeom prst="rect">
            <a:avLst/>
          </a:prstGeom>
        </p:spPr>
      </p:pic>
    </p:spTree>
    <p:extLst>
      <p:ext uri="{BB962C8B-B14F-4D97-AF65-F5344CB8AC3E}">
        <p14:creationId xmlns:p14="http://schemas.microsoft.com/office/powerpoint/2010/main" val="416565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0B5DCA-6FF3-4C9C-8AE9-EB1F304002D2}"/>
              </a:ext>
            </a:extLst>
          </p:cNvPr>
          <p:cNvSpPr>
            <a:spLocks noGrp="1"/>
          </p:cNvSpPr>
          <p:nvPr>
            <p:ph type="title"/>
          </p:nvPr>
        </p:nvSpPr>
        <p:spPr/>
        <p:txBody>
          <a:bodyPr/>
          <a:lstStyle/>
          <a:p>
            <a:r>
              <a:rPr lang="fr-FR" u="sng" dirty="0">
                <a:latin typeface="Andalus" panose="02020603050405020304" pitchFamily="18" charset="-78"/>
                <a:cs typeface="Andalus" panose="02020603050405020304" pitchFamily="18" charset="-78"/>
              </a:rPr>
              <a:t>Cas particulier des gestions de groupe</a:t>
            </a:r>
          </a:p>
        </p:txBody>
      </p:sp>
      <p:sp>
        <p:nvSpPr>
          <p:cNvPr id="3" name="Espace réservé du contenu 2">
            <a:extLst>
              <a:ext uri="{FF2B5EF4-FFF2-40B4-BE49-F238E27FC236}">
                <a16:creationId xmlns:a16="http://schemas.microsoft.com/office/drawing/2014/main" id="{1670BC0B-A7E5-498B-B523-BB589F855590}"/>
              </a:ext>
            </a:extLst>
          </p:cNvPr>
          <p:cNvSpPr>
            <a:spLocks noGrp="1"/>
          </p:cNvSpPr>
          <p:nvPr>
            <p:ph idx="1"/>
          </p:nvPr>
        </p:nvSpPr>
        <p:spPr/>
        <p:txBody>
          <a:bodyPr/>
          <a:lstStyle/>
          <a:p>
            <a:r>
              <a:rPr lang="fr-FR" dirty="0">
                <a:latin typeface="Andalus" panose="02020603050405020304" pitchFamily="18" charset="-78"/>
                <a:cs typeface="Andalus" panose="02020603050405020304" pitchFamily="18" charset="-78"/>
              </a:rPr>
              <a:t>Groupe SQUASH</a:t>
            </a:r>
          </a:p>
          <a:p>
            <a:r>
              <a:rPr lang="fr-FR" dirty="0">
                <a:latin typeface="Andalus" panose="02020603050405020304" pitchFamily="18" charset="-78"/>
                <a:cs typeface="Andalus" panose="02020603050405020304" pitchFamily="18" charset="-78"/>
              </a:rPr>
              <a:t>Groupe PELOTE</a:t>
            </a:r>
          </a:p>
          <a:p>
            <a:r>
              <a:rPr lang="fr-FR" dirty="0">
                <a:latin typeface="Andalus" panose="02020603050405020304" pitchFamily="18" charset="-78"/>
                <a:cs typeface="Andalus" panose="02020603050405020304" pitchFamily="18" charset="-78"/>
              </a:rPr>
              <a:t>Groupe CE</a:t>
            </a:r>
          </a:p>
          <a:p>
            <a:r>
              <a:rPr lang="fr-FR" dirty="0">
                <a:latin typeface="Andalus" panose="02020603050405020304" pitchFamily="18" charset="-78"/>
                <a:cs typeface="Andalus" panose="02020603050405020304" pitchFamily="18" charset="-78"/>
              </a:rPr>
              <a:t>Groupe FFPB</a:t>
            </a:r>
          </a:p>
          <a:p>
            <a:r>
              <a:rPr lang="fr-FR" dirty="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3671928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B6A2C3-59FD-496C-8F64-02CD0C67A84F}"/>
              </a:ext>
            </a:extLst>
          </p:cNvPr>
          <p:cNvSpPr>
            <a:spLocks noGrp="1"/>
          </p:cNvSpPr>
          <p:nvPr>
            <p:ph type="title"/>
          </p:nvPr>
        </p:nvSpPr>
        <p:spPr/>
        <p:txBody>
          <a:bodyPr/>
          <a:lstStyle/>
          <a:p>
            <a:r>
              <a:rPr lang="fr-FR" u="sng" dirty="0">
                <a:latin typeface="Andalus" panose="02020603050405020304" pitchFamily="18" charset="-78"/>
                <a:cs typeface="Andalus" panose="02020603050405020304" pitchFamily="18" charset="-78"/>
              </a:rPr>
              <a:t>Alimentation du porte monnaie électronique</a:t>
            </a:r>
          </a:p>
        </p:txBody>
      </p:sp>
      <p:sp>
        <p:nvSpPr>
          <p:cNvPr id="3" name="Espace réservé du contenu 2">
            <a:extLst>
              <a:ext uri="{FF2B5EF4-FFF2-40B4-BE49-F238E27FC236}">
                <a16:creationId xmlns:a16="http://schemas.microsoft.com/office/drawing/2014/main" id="{1D2EF4EE-DC9B-461F-B8FD-E90F9DC57CED}"/>
              </a:ext>
            </a:extLst>
          </p:cNvPr>
          <p:cNvSpPr>
            <a:spLocks noGrp="1"/>
          </p:cNvSpPr>
          <p:nvPr>
            <p:ph idx="1"/>
          </p:nvPr>
        </p:nvSpPr>
        <p:spPr/>
        <p:txBody>
          <a:bodyPr/>
          <a:lstStyle/>
          <a:p>
            <a:r>
              <a:rPr lang="fr-FR" dirty="0">
                <a:latin typeface="Andalus" panose="02020603050405020304" pitchFamily="18" charset="-78"/>
                <a:cs typeface="Andalus" panose="02020603050405020304" pitchFamily="18" charset="-78"/>
              </a:rPr>
              <a:t>Afin d’alimenter votre porte monnaie électronique plusieurs solutions s’offrent à vous :</a:t>
            </a:r>
          </a:p>
          <a:p>
            <a:r>
              <a:rPr lang="fr-FR" dirty="0">
                <a:latin typeface="Andalus" panose="02020603050405020304" pitchFamily="18" charset="-78"/>
                <a:cs typeface="Andalus" panose="02020603050405020304" pitchFamily="18" charset="-78"/>
              </a:rPr>
              <a:t>Pour le chèque et les espèces il convient de se déplacer à la Mairie.</a:t>
            </a:r>
          </a:p>
          <a:p>
            <a:r>
              <a:rPr lang="fr-FR" dirty="0">
                <a:latin typeface="Andalus" panose="02020603050405020304" pitchFamily="18" charset="-78"/>
                <a:cs typeface="Andalus" panose="02020603050405020304" pitchFamily="18" charset="-78"/>
              </a:rPr>
              <a:t>Pour la Carte Bancaire le paiement se fera via internet et le logiciel TIPI Régie qui sera en ligne sur le site de la Mairie </a:t>
            </a:r>
            <a:endParaRPr lang="fr-FR" dirty="0"/>
          </a:p>
        </p:txBody>
      </p:sp>
      <p:pic>
        <p:nvPicPr>
          <p:cNvPr id="6" name="Image 5">
            <a:extLst>
              <a:ext uri="{FF2B5EF4-FFF2-40B4-BE49-F238E27FC236}">
                <a16:creationId xmlns:a16="http://schemas.microsoft.com/office/drawing/2014/main" id="{89A494AA-24AE-434D-A2F0-3014EA9F5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700" y="4848836"/>
            <a:ext cx="2369357" cy="1127271"/>
          </a:xfrm>
          <a:prstGeom prst="rect">
            <a:avLst/>
          </a:prstGeom>
        </p:spPr>
      </p:pic>
      <p:pic>
        <p:nvPicPr>
          <p:cNvPr id="8" name="Image 7">
            <a:extLst>
              <a:ext uri="{FF2B5EF4-FFF2-40B4-BE49-F238E27FC236}">
                <a16:creationId xmlns:a16="http://schemas.microsoft.com/office/drawing/2014/main" id="{16601B92-AEDC-4577-B893-19446A8FD5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2391" y="4602687"/>
            <a:ext cx="3465940" cy="1890188"/>
          </a:xfrm>
          <a:prstGeom prst="rect">
            <a:avLst/>
          </a:prstGeom>
        </p:spPr>
      </p:pic>
      <p:pic>
        <p:nvPicPr>
          <p:cNvPr id="10" name="Image 9">
            <a:extLst>
              <a:ext uri="{FF2B5EF4-FFF2-40B4-BE49-F238E27FC236}">
                <a16:creationId xmlns:a16="http://schemas.microsoft.com/office/drawing/2014/main" id="{75892EBA-1464-42C1-ABF7-B0804D1074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646" y="4796617"/>
            <a:ext cx="3004654" cy="1502327"/>
          </a:xfrm>
          <a:prstGeom prst="rect">
            <a:avLst/>
          </a:prstGeom>
        </p:spPr>
      </p:pic>
    </p:spTree>
    <p:extLst>
      <p:ext uri="{BB962C8B-B14F-4D97-AF65-F5344CB8AC3E}">
        <p14:creationId xmlns:p14="http://schemas.microsoft.com/office/powerpoint/2010/main" val="1882784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1FA7C6-812A-4138-B499-D2DA3EC36000}"/>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id="{17AE17F8-1047-4ABF-99F8-89BB0705D392}"/>
              </a:ext>
            </a:extLst>
          </p:cNvPr>
          <p:cNvSpPr>
            <a:spLocks noGrp="1"/>
          </p:cNvSpPr>
          <p:nvPr>
            <p:ph type="subTitle" idx="1"/>
          </p:nvPr>
        </p:nvSpPr>
        <p:spPr/>
        <p:txBody>
          <a:bodyPr>
            <a:normAutofit fontScale="85000" lnSpcReduction="20000"/>
          </a:bodyPr>
          <a:lstStyle/>
          <a:p>
            <a:r>
              <a:rPr lang="fr-FR" b="1" dirty="0"/>
              <a:t>Pour le paiement par carte bancaire il convient de savoir que la Mairie reçoit le même mail que vous concernant la justification de l’achat en ligne.</a:t>
            </a:r>
          </a:p>
          <a:p>
            <a:r>
              <a:rPr lang="fr-FR" b="1" dirty="0"/>
              <a:t>A réception de ce mail votre compte sera crédité de la somme dans les 24h ouvrés suivant votre achat. Il convient d’anticiper vos achats pour une utilisation de dernière minute ou le </a:t>
            </a:r>
            <a:r>
              <a:rPr lang="fr-FR" b="1" dirty="0" err="1"/>
              <a:t>week</a:t>
            </a:r>
            <a:r>
              <a:rPr lang="fr-FR" b="1" dirty="0"/>
              <a:t> end.</a:t>
            </a:r>
          </a:p>
          <a:p>
            <a:r>
              <a:rPr lang="fr-FR" u="sng" dirty="0"/>
              <a:t>Pour exemple : </a:t>
            </a:r>
            <a:r>
              <a:rPr lang="fr-FR" dirty="0"/>
              <a:t>un achat le vendredi à 18h sera crédité sur votre compte le lundi.</a:t>
            </a:r>
          </a:p>
        </p:txBody>
      </p:sp>
      <p:pic>
        <p:nvPicPr>
          <p:cNvPr id="4" name="Image 3">
            <a:extLst>
              <a:ext uri="{FF2B5EF4-FFF2-40B4-BE49-F238E27FC236}">
                <a16:creationId xmlns:a16="http://schemas.microsoft.com/office/drawing/2014/main" id="{7FFAABB4-0708-41A1-8A8D-DBC7330D4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14518"/>
            <a:ext cx="4265378" cy="2132689"/>
          </a:xfrm>
          <a:prstGeom prst="rect">
            <a:avLst/>
          </a:prstGeom>
        </p:spPr>
      </p:pic>
    </p:spTree>
    <p:extLst>
      <p:ext uri="{BB962C8B-B14F-4D97-AF65-F5344CB8AC3E}">
        <p14:creationId xmlns:p14="http://schemas.microsoft.com/office/powerpoint/2010/main" val="1347207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1C7DF2-36D2-4442-A951-648E04F48533}"/>
              </a:ext>
            </a:extLst>
          </p:cNvPr>
          <p:cNvSpPr>
            <a:spLocks noGrp="1"/>
          </p:cNvSpPr>
          <p:nvPr>
            <p:ph type="title"/>
          </p:nvPr>
        </p:nvSpPr>
        <p:spPr/>
        <p:txBody>
          <a:bodyPr/>
          <a:lstStyle/>
          <a:p>
            <a:r>
              <a:rPr lang="fr-FR" u="sng" dirty="0">
                <a:latin typeface="Andalus" panose="02020603050405020304" pitchFamily="18" charset="-78"/>
                <a:cs typeface="Andalus" panose="02020603050405020304" pitchFamily="18" charset="-78"/>
              </a:rPr>
              <a:t>Création de badge et gestion des badges</a:t>
            </a:r>
          </a:p>
        </p:txBody>
      </p:sp>
      <p:sp>
        <p:nvSpPr>
          <p:cNvPr id="3" name="Espace réservé du contenu 2">
            <a:extLst>
              <a:ext uri="{FF2B5EF4-FFF2-40B4-BE49-F238E27FC236}">
                <a16:creationId xmlns:a16="http://schemas.microsoft.com/office/drawing/2014/main" id="{DCEDDDD5-5761-4BCD-9462-9A47601F0653}"/>
              </a:ext>
            </a:extLst>
          </p:cNvPr>
          <p:cNvSpPr>
            <a:spLocks noGrp="1"/>
          </p:cNvSpPr>
          <p:nvPr>
            <p:ph idx="1"/>
          </p:nvPr>
        </p:nvSpPr>
        <p:spPr/>
        <p:txBody>
          <a:bodyPr/>
          <a:lstStyle/>
          <a:p>
            <a:r>
              <a:rPr lang="fr-FR" dirty="0">
                <a:latin typeface="Andalus" panose="02020603050405020304" pitchFamily="18" charset="-78"/>
                <a:cs typeface="Andalus" panose="02020603050405020304" pitchFamily="18" charset="-78"/>
              </a:rPr>
              <a:t>Un badge vous sera remis et affecté lors de votre demande.</a:t>
            </a:r>
          </a:p>
          <a:p>
            <a:r>
              <a:rPr lang="fr-FR" dirty="0">
                <a:latin typeface="Andalus" panose="02020603050405020304" pitchFamily="18" charset="-78"/>
                <a:cs typeface="Andalus" panose="02020603050405020304" pitchFamily="18" charset="-78"/>
              </a:rPr>
              <a:t>Vous êtes responsable de ce badge et de son utilisation.</a:t>
            </a:r>
          </a:p>
          <a:p>
            <a:r>
              <a:rPr lang="fr-FR" dirty="0">
                <a:latin typeface="Andalus" panose="02020603050405020304" pitchFamily="18" charset="-78"/>
                <a:cs typeface="Andalus" panose="02020603050405020304" pitchFamily="18" charset="-78"/>
              </a:rPr>
              <a:t>Le 1</a:t>
            </a:r>
            <a:r>
              <a:rPr lang="fr-FR" baseline="30000" dirty="0">
                <a:latin typeface="Andalus" panose="02020603050405020304" pitchFamily="18" charset="-78"/>
                <a:cs typeface="Andalus" panose="02020603050405020304" pitchFamily="18" charset="-78"/>
              </a:rPr>
              <a:t>er</a:t>
            </a:r>
            <a:r>
              <a:rPr lang="fr-FR" dirty="0">
                <a:latin typeface="Andalus" panose="02020603050405020304" pitchFamily="18" charset="-78"/>
                <a:cs typeface="Andalus" panose="02020603050405020304" pitchFamily="18" charset="-78"/>
              </a:rPr>
              <a:t> badge est remis gratuitement mais en cas de perte le renouvellement vous sera facturé 15 €.</a:t>
            </a:r>
          </a:p>
          <a:p>
            <a:endParaRPr lang="fr-FR" dirty="0"/>
          </a:p>
        </p:txBody>
      </p:sp>
    </p:spTree>
    <p:extLst>
      <p:ext uri="{BB962C8B-B14F-4D97-AF65-F5344CB8AC3E}">
        <p14:creationId xmlns:p14="http://schemas.microsoft.com/office/powerpoint/2010/main" val="308672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0B520E-4627-4007-8D3C-7257F6216A9D}"/>
              </a:ext>
            </a:extLst>
          </p:cNvPr>
          <p:cNvSpPr>
            <a:spLocks noGrp="1"/>
          </p:cNvSpPr>
          <p:nvPr>
            <p:ph type="title"/>
          </p:nvPr>
        </p:nvSpPr>
        <p:spPr/>
        <p:txBody>
          <a:bodyPr/>
          <a:lstStyle/>
          <a:p>
            <a:r>
              <a:rPr lang="fr-FR" u="sng" dirty="0">
                <a:latin typeface="Andalus" panose="02020603050405020304" pitchFamily="18" charset="-78"/>
                <a:cs typeface="Andalus" panose="02020603050405020304" pitchFamily="18" charset="-78"/>
              </a:rPr>
              <a:t>Fonctionnement du badge sur site </a:t>
            </a:r>
          </a:p>
        </p:txBody>
      </p:sp>
      <p:sp>
        <p:nvSpPr>
          <p:cNvPr id="3" name="Espace réservé du contenu 2">
            <a:extLst>
              <a:ext uri="{FF2B5EF4-FFF2-40B4-BE49-F238E27FC236}">
                <a16:creationId xmlns:a16="http://schemas.microsoft.com/office/drawing/2014/main" id="{910CE792-5B35-4B6E-9E85-AAEA240928DE}"/>
              </a:ext>
            </a:extLst>
          </p:cNvPr>
          <p:cNvSpPr>
            <a:spLocks noGrp="1"/>
          </p:cNvSpPr>
          <p:nvPr>
            <p:ph idx="1"/>
          </p:nvPr>
        </p:nvSpPr>
        <p:spPr/>
        <p:txBody>
          <a:bodyPr/>
          <a:lstStyle/>
          <a:p>
            <a:r>
              <a:rPr lang="fr-FR" dirty="0">
                <a:latin typeface="Andalus" panose="02020603050405020304" pitchFamily="18" charset="-78"/>
                <a:cs typeface="Andalus" panose="02020603050405020304" pitchFamily="18" charset="-78"/>
              </a:rPr>
              <a:t>Lors de votre arrivée vous devez badger de la manière suivante</a:t>
            </a:r>
          </a:p>
          <a:p>
            <a:r>
              <a:rPr lang="fr-FR" dirty="0">
                <a:latin typeface="Andalus" panose="02020603050405020304" pitchFamily="18" charset="-78"/>
                <a:cs typeface="Andalus" panose="02020603050405020304" pitchFamily="18" charset="-78"/>
              </a:rPr>
              <a:t>Vous pouvez accéder aux installations 15 minutes avant le créneau.</a:t>
            </a:r>
          </a:p>
        </p:txBody>
      </p:sp>
      <p:pic>
        <p:nvPicPr>
          <p:cNvPr id="5" name="Image 4" title="1ère Etape">
            <a:extLst>
              <a:ext uri="{FF2B5EF4-FFF2-40B4-BE49-F238E27FC236}">
                <a16:creationId xmlns:a16="http://schemas.microsoft.com/office/drawing/2014/main" id="{0814C404-6039-4377-B908-053827CAE9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777" y="2975994"/>
            <a:ext cx="2557593" cy="3131191"/>
          </a:xfrm>
          <a:prstGeom prst="rect">
            <a:avLst/>
          </a:prstGeom>
        </p:spPr>
      </p:pic>
      <p:sp>
        <p:nvSpPr>
          <p:cNvPr id="10" name="ZoneTexte 9">
            <a:extLst>
              <a:ext uri="{FF2B5EF4-FFF2-40B4-BE49-F238E27FC236}">
                <a16:creationId xmlns:a16="http://schemas.microsoft.com/office/drawing/2014/main" id="{D84DD571-189B-4BAF-B24F-3F9A952E9D58}"/>
              </a:ext>
            </a:extLst>
          </p:cNvPr>
          <p:cNvSpPr txBox="1"/>
          <p:nvPr/>
        </p:nvSpPr>
        <p:spPr>
          <a:xfrm>
            <a:off x="1527670" y="3059668"/>
            <a:ext cx="1644738" cy="369332"/>
          </a:xfrm>
          <a:prstGeom prst="rect">
            <a:avLst/>
          </a:prstGeom>
          <a:solidFill>
            <a:schemeClr val="bg1"/>
          </a:solidFill>
        </p:spPr>
        <p:txBody>
          <a:bodyPr wrap="square" rtlCol="0">
            <a:spAutoFit/>
          </a:bodyPr>
          <a:lstStyle/>
          <a:p>
            <a:r>
              <a:rPr lang="fr-FR" dirty="0"/>
              <a:t>1</a:t>
            </a:r>
            <a:r>
              <a:rPr lang="fr-FR" baseline="30000" dirty="0"/>
              <a:t>ère</a:t>
            </a:r>
            <a:r>
              <a:rPr lang="fr-FR" dirty="0"/>
              <a:t> Etape </a:t>
            </a:r>
          </a:p>
        </p:txBody>
      </p:sp>
      <p:sp>
        <p:nvSpPr>
          <p:cNvPr id="11" name="ZoneTexte 10">
            <a:extLst>
              <a:ext uri="{FF2B5EF4-FFF2-40B4-BE49-F238E27FC236}">
                <a16:creationId xmlns:a16="http://schemas.microsoft.com/office/drawing/2014/main" id="{FE0795BC-F94C-4D78-9D79-F11B21E8E06C}"/>
              </a:ext>
            </a:extLst>
          </p:cNvPr>
          <p:cNvSpPr txBox="1"/>
          <p:nvPr/>
        </p:nvSpPr>
        <p:spPr>
          <a:xfrm>
            <a:off x="5271796" y="5822302"/>
            <a:ext cx="1800808" cy="369332"/>
          </a:xfrm>
          <a:prstGeom prst="rect">
            <a:avLst/>
          </a:prstGeom>
          <a:solidFill>
            <a:schemeClr val="bg1"/>
          </a:solidFill>
        </p:spPr>
        <p:txBody>
          <a:bodyPr wrap="square" rtlCol="0">
            <a:spAutoFit/>
          </a:bodyPr>
          <a:lstStyle/>
          <a:p>
            <a:endParaRPr lang="fr-FR" dirty="0"/>
          </a:p>
        </p:txBody>
      </p:sp>
      <p:sp>
        <p:nvSpPr>
          <p:cNvPr id="4" name="ZoneTexte 3">
            <a:extLst>
              <a:ext uri="{FF2B5EF4-FFF2-40B4-BE49-F238E27FC236}">
                <a16:creationId xmlns:a16="http://schemas.microsoft.com/office/drawing/2014/main" id="{686DFA1C-5C60-4592-9DAE-DE2849A60E5C}"/>
              </a:ext>
            </a:extLst>
          </p:cNvPr>
          <p:cNvSpPr txBox="1"/>
          <p:nvPr/>
        </p:nvSpPr>
        <p:spPr>
          <a:xfrm>
            <a:off x="5746459" y="3539100"/>
            <a:ext cx="4186106" cy="1200329"/>
          </a:xfrm>
          <a:prstGeom prst="rect">
            <a:avLst/>
          </a:prstGeom>
          <a:noFill/>
        </p:spPr>
        <p:txBody>
          <a:bodyPr wrap="square" rtlCol="0">
            <a:spAutoFit/>
          </a:bodyPr>
          <a:lstStyle/>
          <a:p>
            <a:r>
              <a:rPr lang="fr-FR" b="1" dirty="0">
                <a:solidFill>
                  <a:srgbClr val="FF0000"/>
                </a:solidFill>
              </a:rPr>
              <a:t>Il est obligatoire de badger à cet endroit même si la porte est ouverte sinon vous ne pourrez pas allumer les lumières des installations</a:t>
            </a:r>
          </a:p>
        </p:txBody>
      </p:sp>
    </p:spTree>
    <p:extLst>
      <p:ext uri="{BB962C8B-B14F-4D97-AF65-F5344CB8AC3E}">
        <p14:creationId xmlns:p14="http://schemas.microsoft.com/office/powerpoint/2010/main" val="2036650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C67EB7-8B38-40AA-910B-8A2CFC7C6AAC}"/>
              </a:ext>
            </a:extLst>
          </p:cNvPr>
          <p:cNvSpPr>
            <a:spLocks noGrp="1"/>
          </p:cNvSpPr>
          <p:nvPr>
            <p:ph type="title"/>
          </p:nvPr>
        </p:nvSpPr>
        <p:spPr/>
        <p:txBody>
          <a:bodyPr>
            <a:normAutofit/>
          </a:bodyPr>
          <a:lstStyle/>
          <a:p>
            <a:r>
              <a:rPr lang="fr-FR" sz="3600" u="sng" dirty="0">
                <a:latin typeface="Andalus" panose="02020603050405020304" pitchFamily="18" charset="-78"/>
                <a:cs typeface="Andalus" panose="02020603050405020304" pitchFamily="18" charset="-78"/>
              </a:rPr>
              <a:t>2</a:t>
            </a:r>
            <a:r>
              <a:rPr lang="fr-FR" sz="3600" u="sng" baseline="30000" dirty="0">
                <a:latin typeface="Andalus" panose="02020603050405020304" pitchFamily="18" charset="-78"/>
                <a:cs typeface="Andalus" panose="02020603050405020304" pitchFamily="18" charset="-78"/>
              </a:rPr>
              <a:t>ème</a:t>
            </a:r>
            <a:r>
              <a:rPr lang="fr-FR" sz="3600" u="sng" dirty="0">
                <a:latin typeface="Andalus" panose="02020603050405020304" pitchFamily="18" charset="-78"/>
                <a:cs typeface="Andalus" panose="02020603050405020304" pitchFamily="18" charset="-78"/>
              </a:rPr>
              <a:t> Etape : Allumage des Aires de Jeux</a:t>
            </a:r>
          </a:p>
        </p:txBody>
      </p:sp>
      <p:sp>
        <p:nvSpPr>
          <p:cNvPr id="3" name="Espace réservé du contenu 2">
            <a:extLst>
              <a:ext uri="{FF2B5EF4-FFF2-40B4-BE49-F238E27FC236}">
                <a16:creationId xmlns:a16="http://schemas.microsoft.com/office/drawing/2014/main" id="{B23772F5-44A9-410A-A7D5-04967D124538}"/>
              </a:ext>
            </a:extLst>
          </p:cNvPr>
          <p:cNvSpPr>
            <a:spLocks noGrp="1"/>
          </p:cNvSpPr>
          <p:nvPr>
            <p:ph idx="1"/>
          </p:nvPr>
        </p:nvSpPr>
        <p:spPr/>
        <p:txBody>
          <a:bodyPr>
            <a:normAutofit fontScale="92500" lnSpcReduction="20000"/>
          </a:bodyPr>
          <a:lstStyle/>
          <a:p>
            <a:r>
              <a:rPr lang="fr-FR" dirty="0">
                <a:latin typeface="Andalus" panose="02020603050405020304" pitchFamily="18" charset="-78"/>
                <a:cs typeface="Andalus" panose="02020603050405020304" pitchFamily="18" charset="-78"/>
              </a:rPr>
              <a:t>Si les </a:t>
            </a:r>
            <a:r>
              <a:rPr lang="fr-FR" b="1" dirty="0">
                <a:solidFill>
                  <a:srgbClr val="FF0000"/>
                </a:solidFill>
                <a:latin typeface="Andalus" panose="02020603050405020304" pitchFamily="18" charset="-78"/>
                <a:cs typeface="Andalus" panose="02020603050405020304" pitchFamily="18" charset="-78"/>
              </a:rPr>
              <a:t>lumières sont éteintes </a:t>
            </a:r>
            <a:r>
              <a:rPr lang="fr-FR" dirty="0">
                <a:latin typeface="Andalus" panose="02020603050405020304" pitchFamily="18" charset="-78"/>
                <a:cs typeface="Andalus" panose="02020603050405020304" pitchFamily="18" charset="-78"/>
              </a:rPr>
              <a:t>vous devez badger sur le lecteur correspondant à votre Aire de Jeu.</a:t>
            </a:r>
          </a:p>
          <a:p>
            <a:endParaRPr lang="fr-FR" dirty="0">
              <a:latin typeface="Andalus" panose="02020603050405020304" pitchFamily="18" charset="-78"/>
              <a:cs typeface="Andalus" panose="02020603050405020304" pitchFamily="18" charset="-78"/>
            </a:endParaRPr>
          </a:p>
          <a:p>
            <a:endParaRPr lang="fr-FR" dirty="0">
              <a:latin typeface="Andalus" panose="02020603050405020304" pitchFamily="18" charset="-78"/>
              <a:cs typeface="Andalus" panose="02020603050405020304" pitchFamily="18" charset="-78"/>
            </a:endParaRPr>
          </a:p>
          <a:p>
            <a:endParaRPr lang="fr-FR" dirty="0">
              <a:latin typeface="Andalus" panose="02020603050405020304" pitchFamily="18" charset="-78"/>
              <a:cs typeface="Andalus" panose="02020603050405020304" pitchFamily="18" charset="-78"/>
            </a:endParaRPr>
          </a:p>
          <a:p>
            <a:endParaRPr lang="fr-FR" dirty="0">
              <a:latin typeface="Andalus" panose="02020603050405020304" pitchFamily="18" charset="-78"/>
              <a:cs typeface="Andalus" panose="02020603050405020304" pitchFamily="18" charset="-78"/>
            </a:endParaRPr>
          </a:p>
          <a:p>
            <a:endParaRPr lang="fr-FR" dirty="0">
              <a:latin typeface="Andalus" panose="02020603050405020304" pitchFamily="18" charset="-78"/>
              <a:cs typeface="Andalus" panose="02020603050405020304" pitchFamily="18" charset="-78"/>
            </a:endParaRPr>
          </a:p>
          <a:p>
            <a:endParaRPr lang="fr-FR" dirty="0">
              <a:latin typeface="Andalus" panose="02020603050405020304" pitchFamily="18" charset="-78"/>
              <a:cs typeface="Andalus" panose="02020603050405020304" pitchFamily="18" charset="-78"/>
            </a:endParaRPr>
          </a:p>
          <a:p>
            <a:r>
              <a:rPr lang="fr-FR" b="1" dirty="0">
                <a:solidFill>
                  <a:srgbClr val="FF0000"/>
                </a:solidFill>
                <a:latin typeface="Andalus" panose="02020603050405020304" pitchFamily="18" charset="-78"/>
                <a:cs typeface="Andalus" panose="02020603050405020304" pitchFamily="18" charset="-78"/>
              </a:rPr>
              <a:t>Attention si LA LUMIERE est déjà allumée car le créneau précédent est occupée vous n’avez pas à badger sur le lecteur de la lumière.</a:t>
            </a:r>
            <a:br>
              <a:rPr lang="fr-FR" b="1" dirty="0">
                <a:solidFill>
                  <a:srgbClr val="FF0000"/>
                </a:solidFill>
                <a:latin typeface="Andalus" panose="02020603050405020304" pitchFamily="18" charset="-78"/>
                <a:cs typeface="Andalus" panose="02020603050405020304" pitchFamily="18" charset="-78"/>
              </a:rPr>
            </a:br>
            <a:r>
              <a:rPr lang="fr-FR" b="1" dirty="0">
                <a:solidFill>
                  <a:srgbClr val="FF0000"/>
                </a:solidFill>
                <a:latin typeface="Andalus" panose="02020603050405020304" pitchFamily="18" charset="-78"/>
                <a:cs typeface="Andalus" panose="02020603050405020304" pitchFamily="18" charset="-78"/>
              </a:rPr>
              <a:t>LA LUMIERE RESTERA ALLUMEE.</a:t>
            </a:r>
          </a:p>
        </p:txBody>
      </p:sp>
      <p:pic>
        <p:nvPicPr>
          <p:cNvPr id="5" name="Image 4">
            <a:extLst>
              <a:ext uri="{FF2B5EF4-FFF2-40B4-BE49-F238E27FC236}">
                <a16:creationId xmlns:a16="http://schemas.microsoft.com/office/drawing/2014/main" id="{D2900F29-1D81-436B-B3B4-DB048CEE30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3447" y="2516698"/>
            <a:ext cx="1563498" cy="2084664"/>
          </a:xfrm>
          <a:prstGeom prst="rect">
            <a:avLst/>
          </a:prstGeom>
        </p:spPr>
      </p:pic>
      <p:pic>
        <p:nvPicPr>
          <p:cNvPr id="7" name="Image 6">
            <a:extLst>
              <a:ext uri="{FF2B5EF4-FFF2-40B4-BE49-F238E27FC236}">
                <a16:creationId xmlns:a16="http://schemas.microsoft.com/office/drawing/2014/main" id="{D2A67384-3D67-405E-A4F2-415306D51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7951" y="2558643"/>
            <a:ext cx="1563498" cy="2084664"/>
          </a:xfrm>
          <a:prstGeom prst="rect">
            <a:avLst/>
          </a:prstGeom>
        </p:spPr>
      </p:pic>
      <p:pic>
        <p:nvPicPr>
          <p:cNvPr id="9" name="Image 8">
            <a:extLst>
              <a:ext uri="{FF2B5EF4-FFF2-40B4-BE49-F238E27FC236}">
                <a16:creationId xmlns:a16="http://schemas.microsoft.com/office/drawing/2014/main" id="{F544C28C-84AC-4D59-9935-009214933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2456" y="2567030"/>
            <a:ext cx="1636989" cy="2076277"/>
          </a:xfrm>
          <a:prstGeom prst="rect">
            <a:avLst/>
          </a:prstGeom>
        </p:spPr>
      </p:pic>
    </p:spTree>
    <p:extLst>
      <p:ext uri="{BB962C8B-B14F-4D97-AF65-F5344CB8AC3E}">
        <p14:creationId xmlns:p14="http://schemas.microsoft.com/office/powerpoint/2010/main" val="1639393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136856-6654-432A-AFFD-9599B5AC276D}"/>
              </a:ext>
            </a:extLst>
          </p:cNvPr>
          <p:cNvSpPr>
            <a:spLocks noGrp="1"/>
          </p:cNvSpPr>
          <p:nvPr>
            <p:ph type="title"/>
          </p:nvPr>
        </p:nvSpPr>
        <p:spPr>
          <a:xfrm>
            <a:off x="3322864" y="365125"/>
            <a:ext cx="8030935" cy="1325563"/>
          </a:xfrm>
        </p:spPr>
        <p:txBody>
          <a:bodyPr/>
          <a:lstStyle/>
          <a:p>
            <a:r>
              <a:rPr lang="fr-FR" u="sng" dirty="0">
                <a:latin typeface="Andalus" panose="02020603050405020304" pitchFamily="18" charset="-78"/>
                <a:cs typeface="Andalus" panose="02020603050405020304" pitchFamily="18" charset="-78"/>
              </a:rPr>
              <a:t>Fin de créneau</a:t>
            </a:r>
          </a:p>
        </p:txBody>
      </p:sp>
      <p:sp>
        <p:nvSpPr>
          <p:cNvPr id="3" name="Espace réservé du contenu 2">
            <a:extLst>
              <a:ext uri="{FF2B5EF4-FFF2-40B4-BE49-F238E27FC236}">
                <a16:creationId xmlns:a16="http://schemas.microsoft.com/office/drawing/2014/main" id="{26BD09C6-FAB5-4082-9027-A3344AB70760}"/>
              </a:ext>
            </a:extLst>
          </p:cNvPr>
          <p:cNvSpPr>
            <a:spLocks noGrp="1"/>
          </p:cNvSpPr>
          <p:nvPr>
            <p:ph idx="1"/>
          </p:nvPr>
        </p:nvSpPr>
        <p:spPr/>
        <p:txBody>
          <a:bodyPr/>
          <a:lstStyle/>
          <a:p>
            <a:r>
              <a:rPr lang="fr-FR" dirty="0">
                <a:latin typeface="Andalus" panose="02020603050405020304" pitchFamily="18" charset="-78"/>
                <a:cs typeface="Andalus" panose="02020603050405020304" pitchFamily="18" charset="-78"/>
              </a:rPr>
              <a:t>A la fin de votre créneau horaire les lumières seront coupées automatiquement 15mn après la fin de votre créneau.</a:t>
            </a:r>
          </a:p>
          <a:p>
            <a:r>
              <a:rPr lang="fr-FR" dirty="0">
                <a:latin typeface="Andalus" panose="02020603050405020304" pitchFamily="18" charset="-78"/>
                <a:cs typeface="Andalus" panose="02020603050405020304" pitchFamily="18" charset="-78"/>
              </a:rPr>
              <a:t>Le module graphique qui est installé dans le complexe de pelote vous permet de vérifier la disponibilité des Aires de Jeux et de réserver sur place si votre porte monnaie électronique est alimenté.</a:t>
            </a:r>
          </a:p>
        </p:txBody>
      </p:sp>
      <p:pic>
        <p:nvPicPr>
          <p:cNvPr id="5" name="Image 4">
            <a:extLst>
              <a:ext uri="{FF2B5EF4-FFF2-40B4-BE49-F238E27FC236}">
                <a16:creationId xmlns:a16="http://schemas.microsoft.com/office/drawing/2014/main" id="{383E8D84-7135-4D62-BA32-513FC9389B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094" y="3955205"/>
            <a:ext cx="5285064" cy="2537670"/>
          </a:xfrm>
          <a:prstGeom prst="rect">
            <a:avLst/>
          </a:prstGeom>
        </p:spPr>
      </p:pic>
    </p:spTree>
    <p:extLst>
      <p:ext uri="{BB962C8B-B14F-4D97-AF65-F5344CB8AC3E}">
        <p14:creationId xmlns:p14="http://schemas.microsoft.com/office/powerpoint/2010/main" val="285667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D374A3-75E6-426A-AB03-1AA8E6F104F4}"/>
              </a:ext>
            </a:extLst>
          </p:cNvPr>
          <p:cNvSpPr>
            <a:spLocks noGrp="1"/>
          </p:cNvSpPr>
          <p:nvPr>
            <p:ph type="title"/>
          </p:nvPr>
        </p:nvSpPr>
        <p:spPr/>
        <p:txBody>
          <a:bodyPr/>
          <a:lstStyle/>
          <a:p>
            <a:r>
              <a:rPr lang="fr-FR" u="sng" dirty="0">
                <a:latin typeface="Andalus" panose="02020603050405020304" pitchFamily="18" charset="-78"/>
                <a:cs typeface="Andalus" panose="02020603050405020304" pitchFamily="18" charset="-78"/>
              </a:rPr>
              <a:t>Remerciements</a:t>
            </a:r>
          </a:p>
        </p:txBody>
      </p:sp>
      <p:sp>
        <p:nvSpPr>
          <p:cNvPr id="3" name="Espace réservé du contenu 2">
            <a:extLst>
              <a:ext uri="{FF2B5EF4-FFF2-40B4-BE49-F238E27FC236}">
                <a16:creationId xmlns:a16="http://schemas.microsoft.com/office/drawing/2014/main" id="{E1E8DA81-B7C6-4452-933C-DA724DE5E76F}"/>
              </a:ext>
            </a:extLst>
          </p:cNvPr>
          <p:cNvSpPr>
            <a:spLocks noGrp="1"/>
          </p:cNvSpPr>
          <p:nvPr>
            <p:ph idx="1"/>
          </p:nvPr>
        </p:nvSpPr>
        <p:spPr/>
        <p:txBody>
          <a:bodyPr/>
          <a:lstStyle/>
          <a:p>
            <a:r>
              <a:rPr lang="fr-FR" dirty="0">
                <a:latin typeface="Andalus" panose="02020603050405020304" pitchFamily="18" charset="-78"/>
                <a:cs typeface="Andalus" panose="02020603050405020304" pitchFamily="18" charset="-78"/>
              </a:rPr>
              <a:t>Merci pour votre écoute</a:t>
            </a:r>
          </a:p>
          <a:p>
            <a:r>
              <a:rPr lang="fr-FR" dirty="0">
                <a:latin typeface="Andalus" panose="02020603050405020304" pitchFamily="18" charset="-78"/>
                <a:cs typeface="Andalus" panose="02020603050405020304" pitchFamily="18" charset="-78"/>
              </a:rPr>
              <a:t>Merci de partager ces informations à tous les utilisateurs actuels et potentiels pour que le complexe de Pelote de MONT vivent.</a:t>
            </a:r>
          </a:p>
          <a:p>
            <a:r>
              <a:rPr lang="fr-FR" dirty="0">
                <a:latin typeface="Andalus" panose="02020603050405020304" pitchFamily="18" charset="-78"/>
                <a:cs typeface="Andalus" panose="02020603050405020304" pitchFamily="18" charset="-78"/>
              </a:rPr>
              <a:t>De nouveaux projets vont venir s’adosser à ce beau complexe et il est donc important de promouvoir au mieux nos installations.</a:t>
            </a:r>
          </a:p>
        </p:txBody>
      </p:sp>
    </p:spTree>
    <p:extLst>
      <p:ext uri="{BB962C8B-B14F-4D97-AF65-F5344CB8AC3E}">
        <p14:creationId xmlns:p14="http://schemas.microsoft.com/office/powerpoint/2010/main" val="316695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A4BDCE-403B-47E9-AE07-328E833A4ACF}"/>
              </a:ext>
            </a:extLst>
          </p:cNvPr>
          <p:cNvSpPr>
            <a:spLocks noGrp="1"/>
          </p:cNvSpPr>
          <p:nvPr>
            <p:ph type="title"/>
          </p:nvPr>
        </p:nvSpPr>
        <p:spPr/>
        <p:txBody>
          <a:bodyPr/>
          <a:lstStyle/>
          <a:p>
            <a:r>
              <a:rPr lang="fr-FR" u="sng" dirty="0">
                <a:latin typeface="Andalus" panose="02020603050405020304" pitchFamily="18" charset="-78"/>
                <a:cs typeface="Andalus" panose="02020603050405020304" pitchFamily="18" charset="-78"/>
              </a:rPr>
              <a:t>Le constat</a:t>
            </a:r>
          </a:p>
        </p:txBody>
      </p:sp>
      <p:sp>
        <p:nvSpPr>
          <p:cNvPr id="3" name="Espace réservé du contenu 2">
            <a:extLst>
              <a:ext uri="{FF2B5EF4-FFF2-40B4-BE49-F238E27FC236}">
                <a16:creationId xmlns:a16="http://schemas.microsoft.com/office/drawing/2014/main" id="{8AE90855-A8D4-49AB-AA3B-D8509D09B2D6}"/>
              </a:ext>
            </a:extLst>
          </p:cNvPr>
          <p:cNvSpPr>
            <a:spLocks noGrp="1"/>
          </p:cNvSpPr>
          <p:nvPr>
            <p:ph idx="1"/>
          </p:nvPr>
        </p:nvSpPr>
        <p:spPr/>
        <p:txBody>
          <a:bodyPr/>
          <a:lstStyle/>
          <a:p>
            <a:r>
              <a:rPr lang="fr-FR" dirty="0">
                <a:latin typeface="Andalus" panose="02020603050405020304" pitchFamily="18" charset="-78"/>
                <a:cs typeface="Andalus" panose="02020603050405020304" pitchFamily="18" charset="-78"/>
              </a:rPr>
              <a:t>Depuis l’ouverture du complexe de Pelote nous constatons que l’utilisation des Aires de Jeux n’est pas optimale et que le Complexe de Pelote est méconnu sur le territoire.</a:t>
            </a:r>
          </a:p>
          <a:p>
            <a:r>
              <a:rPr lang="fr-FR" dirty="0">
                <a:latin typeface="Andalus" panose="02020603050405020304" pitchFamily="18" charset="-78"/>
                <a:cs typeface="Andalus" panose="02020603050405020304" pitchFamily="18" charset="-78"/>
              </a:rPr>
              <a:t>L’accès aux Aires de Jeux est dépendante de l’espace restauration et/ou de la Mairie et son agent référent limitant l’accès et l’</a:t>
            </a:r>
            <a:r>
              <a:rPr lang="fr-FR" dirty="0" err="1">
                <a:latin typeface="Andalus" panose="02020603050405020304" pitchFamily="18" charset="-78"/>
                <a:cs typeface="Andalus" panose="02020603050405020304" pitchFamily="18" charset="-78"/>
              </a:rPr>
              <a:t>automie</a:t>
            </a:r>
            <a:r>
              <a:rPr lang="fr-FR" dirty="0">
                <a:latin typeface="Andalus" panose="02020603050405020304" pitchFamily="18" charset="-78"/>
                <a:cs typeface="Andalus" panose="02020603050405020304" pitchFamily="18" charset="-78"/>
              </a:rPr>
              <a:t> dans l’utilisation.</a:t>
            </a:r>
          </a:p>
          <a:p>
            <a:r>
              <a:rPr lang="fr-FR" dirty="0">
                <a:latin typeface="Andalus" panose="02020603050405020304" pitchFamily="18" charset="-78"/>
                <a:cs typeface="Andalus" panose="02020603050405020304" pitchFamily="18" charset="-78"/>
              </a:rPr>
              <a:t>La politique tarifaire est très large mais du coup très peu lisible et peu cohérente.</a:t>
            </a:r>
          </a:p>
        </p:txBody>
      </p:sp>
    </p:spTree>
    <p:extLst>
      <p:ext uri="{BB962C8B-B14F-4D97-AF65-F5344CB8AC3E}">
        <p14:creationId xmlns:p14="http://schemas.microsoft.com/office/powerpoint/2010/main" val="363043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latin typeface="Andalus" panose="02020603050405020304" pitchFamily="18" charset="-78"/>
                <a:cs typeface="Andalus" panose="02020603050405020304" pitchFamily="18" charset="-78"/>
              </a:rPr>
              <a:t>Les enjeux</a:t>
            </a:r>
          </a:p>
        </p:txBody>
      </p:sp>
      <p:sp>
        <p:nvSpPr>
          <p:cNvPr id="5" name="Espace réservé du contenu 4"/>
          <p:cNvSpPr>
            <a:spLocks noGrp="1"/>
          </p:cNvSpPr>
          <p:nvPr>
            <p:ph idx="1"/>
          </p:nvPr>
        </p:nvSpPr>
        <p:spPr/>
        <p:txBody>
          <a:bodyPr/>
          <a:lstStyle/>
          <a:p>
            <a:r>
              <a:rPr lang="fr-FR" dirty="0">
                <a:latin typeface="Andalus" panose="02020603050405020304" pitchFamily="18" charset="-78"/>
                <a:cs typeface="Andalus" panose="02020603050405020304" pitchFamily="18" charset="-78"/>
              </a:rPr>
              <a:t>La commune a investi dans un logiciel de gestion et de contrôle des Aires de Jeux du complexe de Pelote : BOOKY.</a:t>
            </a:r>
          </a:p>
          <a:p>
            <a:r>
              <a:rPr lang="fr-FR" dirty="0">
                <a:latin typeface="Andalus" panose="02020603050405020304" pitchFamily="18" charset="-78"/>
                <a:cs typeface="Andalus" panose="02020603050405020304" pitchFamily="18" charset="-78"/>
              </a:rPr>
              <a:t>Les modifications et évolutions de ce logiciel vont nous permettre aujourd’hui de développer l’utilisation du complexe de pelote.</a:t>
            </a:r>
          </a:p>
          <a:p>
            <a:r>
              <a:rPr lang="fr-FR" dirty="0">
                <a:latin typeface="Andalus" panose="02020603050405020304" pitchFamily="18" charset="-78"/>
                <a:cs typeface="Andalus" panose="02020603050405020304" pitchFamily="18" charset="-78"/>
              </a:rPr>
              <a:t>La volonté de la commune est de développer le remplissage des créneaux Horaires par :</a:t>
            </a:r>
          </a:p>
          <a:p>
            <a:pPr lvl="2"/>
            <a:r>
              <a:rPr lang="fr-FR" dirty="0">
                <a:latin typeface="Andalus" panose="02020603050405020304" pitchFamily="18" charset="-78"/>
                <a:cs typeface="Andalus" panose="02020603050405020304" pitchFamily="18" charset="-78"/>
              </a:rPr>
              <a:t>Une politique de communication plus forte.</a:t>
            </a:r>
          </a:p>
          <a:p>
            <a:pPr lvl="2"/>
            <a:r>
              <a:rPr lang="fr-FR" dirty="0">
                <a:latin typeface="Andalus" panose="02020603050405020304" pitchFamily="18" charset="-78"/>
                <a:cs typeface="Andalus" panose="02020603050405020304" pitchFamily="18" charset="-78"/>
              </a:rPr>
              <a:t>Une plus grande souplesse et autonomie dans les modalités d’accès au complexe de Pelote.</a:t>
            </a:r>
          </a:p>
          <a:p>
            <a:pPr lvl="2"/>
            <a:r>
              <a:rPr lang="fr-FR" dirty="0">
                <a:latin typeface="Andalus" panose="02020603050405020304" pitchFamily="18" charset="-78"/>
                <a:cs typeface="Andalus" panose="02020603050405020304" pitchFamily="18" charset="-78"/>
              </a:rPr>
              <a:t>Des tarifs clairs et attractifs</a:t>
            </a:r>
          </a:p>
          <a:p>
            <a:pPr lvl="2"/>
            <a:endParaRPr lang="fr-FR" dirty="0"/>
          </a:p>
        </p:txBody>
      </p:sp>
    </p:spTree>
    <p:extLst>
      <p:ext uri="{BB962C8B-B14F-4D97-AF65-F5344CB8AC3E}">
        <p14:creationId xmlns:p14="http://schemas.microsoft.com/office/powerpoint/2010/main" val="61332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77CBC6-B146-427F-A867-714A0E9DFF8B}"/>
              </a:ext>
            </a:extLst>
          </p:cNvPr>
          <p:cNvSpPr>
            <a:spLocks noGrp="1"/>
          </p:cNvSpPr>
          <p:nvPr>
            <p:ph type="title"/>
          </p:nvPr>
        </p:nvSpPr>
        <p:spPr/>
        <p:txBody>
          <a:bodyPr/>
          <a:lstStyle/>
          <a:p>
            <a:r>
              <a:rPr lang="fr-FR" u="sng" dirty="0">
                <a:latin typeface="Andalus" panose="02020603050405020304" pitchFamily="18" charset="-78"/>
                <a:cs typeface="Andalus" panose="02020603050405020304" pitchFamily="18" charset="-78"/>
              </a:rPr>
              <a:t>1</a:t>
            </a:r>
            <a:r>
              <a:rPr lang="fr-FR" u="sng" baseline="30000" dirty="0">
                <a:latin typeface="Andalus" panose="02020603050405020304" pitchFamily="18" charset="-78"/>
                <a:cs typeface="Andalus" panose="02020603050405020304" pitchFamily="18" charset="-78"/>
              </a:rPr>
              <a:t>ère</a:t>
            </a:r>
            <a:r>
              <a:rPr lang="fr-FR" u="sng" dirty="0">
                <a:latin typeface="Andalus" panose="02020603050405020304" pitchFamily="18" charset="-78"/>
                <a:cs typeface="Andalus" panose="02020603050405020304" pitchFamily="18" charset="-78"/>
              </a:rPr>
              <a:t> ACTION : Les Tarifs</a:t>
            </a:r>
          </a:p>
        </p:txBody>
      </p:sp>
      <p:sp>
        <p:nvSpPr>
          <p:cNvPr id="3" name="Espace réservé du contenu 2">
            <a:extLst>
              <a:ext uri="{FF2B5EF4-FFF2-40B4-BE49-F238E27FC236}">
                <a16:creationId xmlns:a16="http://schemas.microsoft.com/office/drawing/2014/main" id="{EFDC5094-AAA9-40BD-B4BC-6FF5FCCBE2FE}"/>
              </a:ext>
            </a:extLst>
          </p:cNvPr>
          <p:cNvSpPr>
            <a:spLocks noGrp="1"/>
          </p:cNvSpPr>
          <p:nvPr>
            <p:ph idx="1"/>
          </p:nvPr>
        </p:nvSpPr>
        <p:spPr/>
        <p:txBody>
          <a:bodyPr/>
          <a:lstStyle/>
          <a:p>
            <a:r>
              <a:rPr lang="fr-FR" dirty="0">
                <a:latin typeface="Andalus" panose="02020603050405020304" pitchFamily="18" charset="-78"/>
                <a:cs typeface="Andalus" panose="02020603050405020304" pitchFamily="18" charset="-78"/>
              </a:rPr>
              <a:t>Une nouvelle politique tarifaire lisible :</a:t>
            </a:r>
          </a:p>
          <a:p>
            <a:endParaRPr lang="fr-FR" dirty="0"/>
          </a:p>
        </p:txBody>
      </p:sp>
      <p:graphicFrame>
        <p:nvGraphicFramePr>
          <p:cNvPr id="5" name="Tableau 4">
            <a:extLst>
              <a:ext uri="{FF2B5EF4-FFF2-40B4-BE49-F238E27FC236}">
                <a16:creationId xmlns:a16="http://schemas.microsoft.com/office/drawing/2014/main" id="{75E60EE7-F4D9-4C3C-80CC-65EC02240885}"/>
              </a:ext>
            </a:extLst>
          </p:cNvPr>
          <p:cNvGraphicFramePr>
            <a:graphicFrameLocks noGrp="1"/>
          </p:cNvGraphicFramePr>
          <p:nvPr>
            <p:extLst>
              <p:ext uri="{D42A27DB-BD31-4B8C-83A1-F6EECF244321}">
                <p14:modId xmlns:p14="http://schemas.microsoft.com/office/powerpoint/2010/main" val="1823459254"/>
              </p:ext>
            </p:extLst>
          </p:nvPr>
        </p:nvGraphicFramePr>
        <p:xfrm>
          <a:off x="2343149" y="2499920"/>
          <a:ext cx="7505701" cy="3229758"/>
        </p:xfrm>
        <a:graphic>
          <a:graphicData uri="http://schemas.openxmlformats.org/drawingml/2006/table">
            <a:tbl>
              <a:tblPr/>
              <a:tblGrid>
                <a:gridCol w="2183997">
                  <a:extLst>
                    <a:ext uri="{9D8B030D-6E8A-4147-A177-3AD203B41FA5}">
                      <a16:colId xmlns:a16="http://schemas.microsoft.com/office/drawing/2014/main" val="3166762714"/>
                    </a:ext>
                  </a:extLst>
                </a:gridCol>
                <a:gridCol w="3023262">
                  <a:extLst>
                    <a:ext uri="{9D8B030D-6E8A-4147-A177-3AD203B41FA5}">
                      <a16:colId xmlns:a16="http://schemas.microsoft.com/office/drawing/2014/main" val="961121651"/>
                    </a:ext>
                  </a:extLst>
                </a:gridCol>
                <a:gridCol w="2298442">
                  <a:extLst>
                    <a:ext uri="{9D8B030D-6E8A-4147-A177-3AD203B41FA5}">
                      <a16:colId xmlns:a16="http://schemas.microsoft.com/office/drawing/2014/main" val="775774141"/>
                    </a:ext>
                  </a:extLst>
                </a:gridCol>
              </a:tblGrid>
              <a:tr h="415446">
                <a:tc gridSpan="3">
                  <a:txBody>
                    <a:bodyPr/>
                    <a:lstStyle/>
                    <a:p>
                      <a:pPr algn="ctr" fontAlgn="ctr"/>
                      <a:r>
                        <a:rPr lang="fr-FR" sz="1600" b="1" i="0" u="none" strike="noStrike" dirty="0">
                          <a:solidFill>
                            <a:srgbClr val="000000"/>
                          </a:solidFill>
                          <a:effectLst/>
                          <a:latin typeface="Calibri" panose="020F0502020204030204" pitchFamily="34" charset="0"/>
                        </a:rPr>
                        <a:t>TARIFS COMPLEXE DE PELOTE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5089445"/>
                  </a:ext>
                </a:extLst>
              </a:tr>
              <a:tr h="26803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7956862"/>
                  </a:ext>
                </a:extLst>
              </a:tr>
              <a:tr h="469051">
                <a:tc gridSpan="3">
                  <a:txBody>
                    <a:bodyPr/>
                    <a:lstStyle/>
                    <a:p>
                      <a:pPr algn="ctr" fontAlgn="ctr"/>
                      <a:r>
                        <a:rPr lang="fr-FR" sz="1400" b="1" i="0" u="none" strike="noStrike" dirty="0">
                          <a:solidFill>
                            <a:srgbClr val="000000"/>
                          </a:solidFill>
                          <a:effectLst/>
                          <a:latin typeface="Calibri" panose="020F0502020204030204" pitchFamily="34" charset="0"/>
                        </a:rPr>
                        <a:t>TARIFS TRINQUET et MUR A GAUCHE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83410230"/>
                  </a:ext>
                </a:extLst>
              </a:tr>
              <a:tr h="268030">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Tarif Unique Horaire par Aire de Jeu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Location Annuelle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16120"/>
                  </a:ext>
                </a:extLst>
              </a:tr>
              <a:tr h="268030">
                <a:tc>
                  <a:txBody>
                    <a:bodyPr/>
                    <a:lstStyle/>
                    <a:p>
                      <a:pPr algn="ctr" fontAlgn="b"/>
                      <a:r>
                        <a:rPr lang="fr-FR" sz="1100" b="1" i="0" u="none" strike="noStrike" dirty="0">
                          <a:solidFill>
                            <a:srgbClr val="000000"/>
                          </a:solidFill>
                          <a:effectLst/>
                          <a:latin typeface="Calibri" panose="020F0502020204030204" pitchFamily="34" charset="0"/>
                        </a:rPr>
                        <a:t>TARIFS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1100" b="1" i="0" u="none" strike="noStrike">
                          <a:solidFill>
                            <a:srgbClr val="000000"/>
                          </a:solidFill>
                          <a:effectLst/>
                          <a:latin typeface="Calibri" panose="020F0502020204030204" pitchFamily="34" charset="0"/>
                        </a:rPr>
                        <a:t>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1100" b="1" i="0" u="none" strike="noStrike">
                          <a:solidFill>
                            <a:srgbClr val="000000"/>
                          </a:solidFill>
                          <a:effectLst/>
                          <a:latin typeface="Calibri" panose="020F0502020204030204" pitchFamily="34" charset="0"/>
                        </a:rPr>
                        <a:t>380 €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233033490"/>
                  </a:ext>
                </a:extLst>
              </a:tr>
              <a:tr h="469051">
                <a:tc gridSpan="3">
                  <a:txBody>
                    <a:bodyPr/>
                    <a:lstStyle/>
                    <a:p>
                      <a:pPr algn="ctr" fontAlgn="ctr"/>
                      <a:r>
                        <a:rPr lang="fr-FR" sz="1400" b="1" i="0" u="none" strike="noStrike">
                          <a:solidFill>
                            <a:srgbClr val="000000"/>
                          </a:solidFill>
                          <a:effectLst/>
                          <a:latin typeface="Calibri" panose="020F0502020204030204" pitchFamily="34" charset="0"/>
                        </a:rPr>
                        <a:t>SQUASH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79595018"/>
                  </a:ext>
                </a:extLst>
              </a:tr>
              <a:tr h="268030">
                <a:tc>
                  <a:txBody>
                    <a:bodyPr/>
                    <a:lstStyle/>
                    <a:p>
                      <a:pPr algn="l" fontAlgn="b"/>
                      <a:r>
                        <a:rPr lang="fr-F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Tarif Unique Horaire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Location Annuelle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974875"/>
                  </a:ext>
                </a:extLst>
              </a:tr>
              <a:tr h="268030">
                <a:tc>
                  <a:txBody>
                    <a:bodyPr/>
                    <a:lstStyle/>
                    <a:p>
                      <a:pPr algn="ctr" fontAlgn="b"/>
                      <a:r>
                        <a:rPr lang="fr-FR" sz="1100" b="1" i="0" u="none" strike="noStrike">
                          <a:solidFill>
                            <a:srgbClr val="000000"/>
                          </a:solidFill>
                          <a:effectLst/>
                          <a:latin typeface="Calibri" panose="020F0502020204030204" pitchFamily="34" charset="0"/>
                        </a:rPr>
                        <a:t>TARIFS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1100" b="1" i="0" u="none" strike="noStrike">
                          <a:solidFill>
                            <a:srgbClr val="000000"/>
                          </a:solidFill>
                          <a:effectLst/>
                          <a:latin typeface="Calibri" panose="020F0502020204030204" pitchFamily="34" charset="0"/>
                        </a:rPr>
                        <a:t>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1100" b="1" i="0" u="none" strike="noStrike">
                          <a:solidFill>
                            <a:srgbClr val="000000"/>
                          </a:solidFill>
                          <a:effectLst/>
                          <a:latin typeface="Calibri" panose="020F0502020204030204" pitchFamily="34" charset="0"/>
                        </a:rPr>
                        <a:t>280 €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29420725"/>
                  </a:ext>
                </a:extLst>
              </a:tr>
              <a:tr h="268030">
                <a:tc>
                  <a:txBody>
                    <a:bodyPr/>
                    <a:lstStyle/>
                    <a:p>
                      <a:pPr algn="l" fontAlgn="b"/>
                      <a:r>
                        <a:rPr lang="fr-F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478534"/>
                  </a:ext>
                </a:extLst>
              </a:tr>
              <a:tr h="268030">
                <a:tc>
                  <a:txBody>
                    <a:bodyPr/>
                    <a:lstStyle/>
                    <a:p>
                      <a:pPr algn="ctr" fontAlgn="b"/>
                      <a:r>
                        <a:rPr lang="fr-FR" sz="1100" b="1" i="0" u="none" strike="noStrike">
                          <a:solidFill>
                            <a:srgbClr val="000000"/>
                          </a:solidFill>
                          <a:effectLst/>
                          <a:latin typeface="Calibri" panose="020F0502020204030204" pitchFamily="34" charset="0"/>
                        </a:rPr>
                        <a:t>Facturation Badge en cas de perte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dirty="0">
                          <a:solidFill>
                            <a:srgbClr val="000000"/>
                          </a:solidFill>
                          <a:effectLst/>
                          <a:latin typeface="Calibri" panose="020F0502020204030204" pitchFamily="34" charset="0"/>
                        </a:rPr>
                        <a:t>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42346250"/>
                  </a:ext>
                </a:extLst>
              </a:tr>
            </a:tbl>
          </a:graphicData>
        </a:graphic>
      </p:graphicFrame>
    </p:spTree>
    <p:extLst>
      <p:ext uri="{BB962C8B-B14F-4D97-AF65-F5344CB8AC3E}">
        <p14:creationId xmlns:p14="http://schemas.microsoft.com/office/powerpoint/2010/main" val="335450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BB699-C1E3-4C81-AD3E-6BE1D31C7FD9}"/>
              </a:ext>
            </a:extLst>
          </p:cNvPr>
          <p:cNvSpPr>
            <a:spLocks noGrp="1"/>
          </p:cNvSpPr>
          <p:nvPr>
            <p:ph type="title"/>
          </p:nvPr>
        </p:nvSpPr>
        <p:spPr/>
        <p:txBody>
          <a:bodyPr/>
          <a:lstStyle/>
          <a:p>
            <a:r>
              <a:rPr lang="fr-FR" u="sng" dirty="0">
                <a:latin typeface="Andalus" panose="02020603050405020304" pitchFamily="18" charset="-78"/>
                <a:cs typeface="Andalus" panose="02020603050405020304" pitchFamily="18" charset="-78"/>
              </a:rPr>
              <a:t>2</a:t>
            </a:r>
            <a:r>
              <a:rPr lang="fr-FR" u="sng" baseline="30000" dirty="0">
                <a:latin typeface="Andalus" panose="02020603050405020304" pitchFamily="18" charset="-78"/>
                <a:cs typeface="Andalus" panose="02020603050405020304" pitchFamily="18" charset="-78"/>
              </a:rPr>
              <a:t>ème</a:t>
            </a:r>
            <a:r>
              <a:rPr lang="fr-FR" u="sng" dirty="0">
                <a:latin typeface="Andalus" panose="02020603050405020304" pitchFamily="18" charset="-78"/>
                <a:cs typeface="Andalus" panose="02020603050405020304" pitchFamily="18" charset="-78"/>
              </a:rPr>
              <a:t> Action: </a:t>
            </a:r>
            <a:r>
              <a:rPr lang="fr-FR" sz="3200" u="sng" dirty="0">
                <a:latin typeface="Andalus" panose="02020603050405020304" pitchFamily="18" charset="-78"/>
                <a:cs typeface="Andalus" panose="02020603050405020304" pitchFamily="18" charset="-78"/>
              </a:rPr>
              <a:t>Développement de la communication et tarifs spéciaux</a:t>
            </a:r>
          </a:p>
        </p:txBody>
      </p:sp>
      <p:sp>
        <p:nvSpPr>
          <p:cNvPr id="3" name="Espace réservé du contenu 2">
            <a:extLst>
              <a:ext uri="{FF2B5EF4-FFF2-40B4-BE49-F238E27FC236}">
                <a16:creationId xmlns:a16="http://schemas.microsoft.com/office/drawing/2014/main" id="{4FEC9196-C43C-450E-BD48-543F6951A47B}"/>
              </a:ext>
            </a:extLst>
          </p:cNvPr>
          <p:cNvSpPr>
            <a:spLocks noGrp="1"/>
          </p:cNvSpPr>
          <p:nvPr>
            <p:ph idx="1"/>
          </p:nvPr>
        </p:nvSpPr>
        <p:spPr/>
        <p:txBody>
          <a:bodyPr/>
          <a:lstStyle/>
          <a:p>
            <a:r>
              <a:rPr lang="fr-FR" dirty="0">
                <a:latin typeface="Andalus" panose="02020603050405020304" pitchFamily="18" charset="-78"/>
                <a:cs typeface="Andalus" panose="02020603050405020304" pitchFamily="18" charset="-78"/>
              </a:rPr>
              <a:t>Un plan de communication auprès des entreprises, Mairies, CCLO…</a:t>
            </a:r>
          </a:p>
          <a:p>
            <a:pPr lvl="2"/>
            <a:r>
              <a:rPr lang="fr-FR" dirty="0">
                <a:latin typeface="Andalus" panose="02020603050405020304" pitchFamily="18" charset="-78"/>
                <a:cs typeface="Andalus" panose="02020603050405020304" pitchFamily="18" charset="-78"/>
              </a:rPr>
              <a:t>Campagne d’affichage auprès des entreprises et communes avec une affiche et des plaquettes de présentation du complexe de Pelote.</a:t>
            </a:r>
          </a:p>
          <a:p>
            <a:pPr lvl="2"/>
            <a:r>
              <a:rPr lang="fr-FR" dirty="0">
                <a:latin typeface="Andalus" panose="02020603050405020304" pitchFamily="18" charset="-78"/>
                <a:cs typeface="Andalus" panose="02020603050405020304" pitchFamily="18" charset="-78"/>
              </a:rPr>
              <a:t>Politique tarifaire incitative pour les comités d’entreprise avec </a:t>
            </a:r>
            <a:r>
              <a:rPr lang="fr-FR" dirty="0">
                <a:solidFill>
                  <a:schemeClr val="accent2">
                    <a:lumMod val="75000"/>
                  </a:schemeClr>
                </a:solidFill>
                <a:latin typeface="Andalus" panose="02020603050405020304" pitchFamily="18" charset="-78"/>
                <a:cs typeface="Andalus" panose="02020603050405020304" pitchFamily="18" charset="-78"/>
              </a:rPr>
              <a:t>un abattement de 20 % </a:t>
            </a:r>
            <a:r>
              <a:rPr lang="fr-FR" dirty="0">
                <a:latin typeface="Andalus" panose="02020603050405020304" pitchFamily="18" charset="-78"/>
                <a:cs typeface="Andalus" panose="02020603050405020304" pitchFamily="18" charset="-78"/>
              </a:rPr>
              <a:t>sur le tarif public.</a:t>
            </a:r>
          </a:p>
          <a:p>
            <a:pPr lvl="2"/>
            <a:endParaRPr lang="fr-FR" dirty="0"/>
          </a:p>
          <a:p>
            <a:pPr lvl="2"/>
            <a:endParaRPr lang="fr-FR" dirty="0"/>
          </a:p>
        </p:txBody>
      </p:sp>
      <p:pic>
        <p:nvPicPr>
          <p:cNvPr id="5" name="Image 4">
            <a:extLst>
              <a:ext uri="{FF2B5EF4-FFF2-40B4-BE49-F238E27FC236}">
                <a16:creationId xmlns:a16="http://schemas.microsoft.com/office/drawing/2014/main" id="{4EA06733-5C68-44D1-B44C-009B831F1C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8331" y="3284086"/>
            <a:ext cx="2370248" cy="3351402"/>
          </a:xfrm>
          <a:prstGeom prst="rect">
            <a:avLst/>
          </a:prstGeom>
        </p:spPr>
      </p:pic>
    </p:spTree>
    <p:extLst>
      <p:ext uri="{BB962C8B-B14F-4D97-AF65-F5344CB8AC3E}">
        <p14:creationId xmlns:p14="http://schemas.microsoft.com/office/powerpoint/2010/main" val="321208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7D413-D14E-4BD7-BDD0-FE18A20AF679}"/>
              </a:ext>
            </a:extLst>
          </p:cNvPr>
          <p:cNvSpPr>
            <a:spLocks noGrp="1"/>
          </p:cNvSpPr>
          <p:nvPr>
            <p:ph type="title"/>
          </p:nvPr>
        </p:nvSpPr>
        <p:spPr>
          <a:xfrm>
            <a:off x="3316510" y="323180"/>
            <a:ext cx="8030935" cy="1325563"/>
          </a:xfrm>
        </p:spPr>
        <p:txBody>
          <a:bodyPr>
            <a:normAutofit/>
          </a:bodyPr>
          <a:lstStyle/>
          <a:p>
            <a:r>
              <a:rPr lang="fr-FR" sz="4000" u="sng" dirty="0">
                <a:latin typeface="Andalus" panose="02020603050405020304" pitchFamily="18" charset="-78"/>
                <a:cs typeface="Andalus" panose="02020603050405020304" pitchFamily="18" charset="-78"/>
              </a:rPr>
              <a:t>3</a:t>
            </a:r>
            <a:r>
              <a:rPr lang="fr-FR" sz="4000" u="sng" baseline="30000" dirty="0">
                <a:latin typeface="Andalus" panose="02020603050405020304" pitchFamily="18" charset="-78"/>
                <a:cs typeface="Andalus" panose="02020603050405020304" pitchFamily="18" charset="-78"/>
              </a:rPr>
              <a:t>ème</a:t>
            </a:r>
            <a:r>
              <a:rPr lang="fr-FR" sz="4000" u="sng" dirty="0">
                <a:latin typeface="Andalus" panose="02020603050405020304" pitchFamily="18" charset="-78"/>
                <a:cs typeface="Andalus" panose="02020603050405020304" pitchFamily="18" charset="-78"/>
              </a:rPr>
              <a:t> ACTION: La Réservation en ligne</a:t>
            </a:r>
          </a:p>
        </p:txBody>
      </p:sp>
      <p:sp>
        <p:nvSpPr>
          <p:cNvPr id="3" name="Espace réservé du contenu 2">
            <a:extLst>
              <a:ext uri="{FF2B5EF4-FFF2-40B4-BE49-F238E27FC236}">
                <a16:creationId xmlns:a16="http://schemas.microsoft.com/office/drawing/2014/main" id="{50E0719F-E101-44D6-93DF-DB958D84D4BB}"/>
              </a:ext>
            </a:extLst>
          </p:cNvPr>
          <p:cNvSpPr>
            <a:spLocks noGrp="1"/>
          </p:cNvSpPr>
          <p:nvPr>
            <p:ph idx="1"/>
          </p:nvPr>
        </p:nvSpPr>
        <p:spPr/>
        <p:txBody>
          <a:bodyPr/>
          <a:lstStyle/>
          <a:p>
            <a:r>
              <a:rPr lang="fr-FR" dirty="0">
                <a:latin typeface="Andalus" panose="02020603050405020304" pitchFamily="18" charset="-78"/>
                <a:cs typeface="Andalus" panose="02020603050405020304" pitchFamily="18" charset="-78"/>
              </a:rPr>
              <a:t>Réservation des Aires de Jeux par Internet via </a:t>
            </a:r>
            <a:r>
              <a:rPr lang="fr-FR" dirty="0" err="1">
                <a:latin typeface="Andalus" panose="02020603050405020304" pitchFamily="18" charset="-78"/>
                <a:cs typeface="Andalus" panose="02020603050405020304" pitchFamily="18" charset="-78"/>
              </a:rPr>
              <a:t>Booky</a:t>
            </a:r>
            <a:endParaRPr lang="fr-FR" dirty="0">
              <a:latin typeface="Andalus" panose="02020603050405020304" pitchFamily="18" charset="-78"/>
              <a:cs typeface="Andalus" panose="02020603050405020304" pitchFamily="18" charset="-78"/>
            </a:endParaRPr>
          </a:p>
          <a:p>
            <a:r>
              <a:rPr lang="fr-FR" dirty="0">
                <a:latin typeface="Andalus" panose="02020603050405020304" pitchFamily="18" charset="-78"/>
                <a:cs typeface="Andalus" panose="02020603050405020304" pitchFamily="18" charset="-78"/>
              </a:rPr>
              <a:t>Système de porte monnaie électronique</a:t>
            </a:r>
          </a:p>
          <a:p>
            <a:r>
              <a:rPr lang="fr-FR" dirty="0">
                <a:latin typeface="Andalus" panose="02020603050405020304" pitchFamily="18" charset="-78"/>
                <a:cs typeface="Andalus" panose="02020603050405020304" pitchFamily="18" charset="-78"/>
              </a:rPr>
              <a:t>Modalités d’alimentation du porte monnaie électronique</a:t>
            </a:r>
          </a:p>
          <a:p>
            <a:r>
              <a:rPr lang="fr-FR" dirty="0">
                <a:latin typeface="Andalus" panose="02020603050405020304" pitchFamily="18" charset="-78"/>
                <a:cs typeface="Andalus" panose="02020603050405020304" pitchFamily="18" charset="-78"/>
              </a:rPr>
              <a:t>Gestion par badge</a:t>
            </a:r>
          </a:p>
        </p:txBody>
      </p:sp>
      <p:pic>
        <p:nvPicPr>
          <p:cNvPr id="9" name="Image 8">
            <a:extLst>
              <a:ext uri="{FF2B5EF4-FFF2-40B4-BE49-F238E27FC236}">
                <a16:creationId xmlns:a16="http://schemas.microsoft.com/office/drawing/2014/main" id="{ED469DAF-4B19-43F2-8738-187C99EA6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273" y="4030801"/>
            <a:ext cx="6241410" cy="1774690"/>
          </a:xfrm>
          <a:prstGeom prst="rect">
            <a:avLst/>
          </a:prstGeom>
        </p:spPr>
      </p:pic>
    </p:spTree>
    <p:extLst>
      <p:ext uri="{BB962C8B-B14F-4D97-AF65-F5344CB8AC3E}">
        <p14:creationId xmlns:p14="http://schemas.microsoft.com/office/powerpoint/2010/main" val="877521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61B253-4315-4663-A5DE-4B1DA0BA41D8}"/>
              </a:ext>
            </a:extLst>
          </p:cNvPr>
          <p:cNvSpPr>
            <a:spLocks noGrp="1"/>
          </p:cNvSpPr>
          <p:nvPr>
            <p:ph type="title"/>
          </p:nvPr>
        </p:nvSpPr>
        <p:spPr/>
        <p:txBody>
          <a:bodyPr>
            <a:normAutofit/>
          </a:bodyPr>
          <a:lstStyle/>
          <a:p>
            <a:r>
              <a:rPr lang="fr-FR" sz="4000" u="sng" dirty="0">
                <a:latin typeface="Andalus" panose="02020603050405020304" pitchFamily="18" charset="-78"/>
                <a:cs typeface="Andalus" panose="02020603050405020304" pitchFamily="18" charset="-78"/>
              </a:rPr>
              <a:t>Accès à la réservation en ligne via www.mairie-mont.fr</a:t>
            </a:r>
          </a:p>
        </p:txBody>
      </p:sp>
      <p:pic>
        <p:nvPicPr>
          <p:cNvPr id="4" name="Espace réservé du contenu 3">
            <a:extLst>
              <a:ext uri="{FF2B5EF4-FFF2-40B4-BE49-F238E27FC236}">
                <a16:creationId xmlns:a16="http://schemas.microsoft.com/office/drawing/2014/main" id="{318CDD15-20D4-4218-A1C2-E8961D1A7A88}"/>
              </a:ext>
            </a:extLst>
          </p:cNvPr>
          <p:cNvPicPr>
            <a:picLocks noGrp="1" noChangeAspect="1"/>
          </p:cNvPicPr>
          <p:nvPr>
            <p:ph idx="1"/>
          </p:nvPr>
        </p:nvPicPr>
        <p:blipFill>
          <a:blip r:embed="rId2"/>
          <a:stretch>
            <a:fillRect/>
          </a:stretch>
        </p:blipFill>
        <p:spPr>
          <a:xfrm>
            <a:off x="1574335" y="1606797"/>
            <a:ext cx="9043330" cy="5086873"/>
          </a:xfrm>
          <a:prstGeom prst="rect">
            <a:avLst/>
          </a:prstGeom>
        </p:spPr>
      </p:pic>
    </p:spTree>
    <p:extLst>
      <p:ext uri="{BB962C8B-B14F-4D97-AF65-F5344CB8AC3E}">
        <p14:creationId xmlns:p14="http://schemas.microsoft.com/office/powerpoint/2010/main" val="266773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3A422B-95FE-47B9-B16B-E218DD85F1A4}"/>
              </a:ext>
            </a:extLst>
          </p:cNvPr>
          <p:cNvSpPr>
            <a:spLocks noGrp="1"/>
          </p:cNvSpPr>
          <p:nvPr>
            <p:ph type="title"/>
          </p:nvPr>
        </p:nvSpPr>
        <p:spPr/>
        <p:txBody>
          <a:bodyPr/>
          <a:lstStyle/>
          <a:p>
            <a:r>
              <a:rPr lang="fr-FR" u="sng" dirty="0">
                <a:latin typeface="Andalus" panose="02020603050405020304" pitchFamily="18" charset="-78"/>
                <a:cs typeface="Andalus" panose="02020603050405020304" pitchFamily="18" charset="-78"/>
              </a:rPr>
              <a:t>Suite</a:t>
            </a:r>
          </a:p>
        </p:txBody>
      </p:sp>
      <p:pic>
        <p:nvPicPr>
          <p:cNvPr id="4" name="Espace réservé du contenu 3">
            <a:extLst>
              <a:ext uri="{FF2B5EF4-FFF2-40B4-BE49-F238E27FC236}">
                <a16:creationId xmlns:a16="http://schemas.microsoft.com/office/drawing/2014/main" id="{C7FB18CF-FF91-4363-AD34-C0679A526EAD}"/>
              </a:ext>
            </a:extLst>
          </p:cNvPr>
          <p:cNvPicPr>
            <a:picLocks noGrp="1" noChangeAspect="1"/>
          </p:cNvPicPr>
          <p:nvPr>
            <p:ph idx="1"/>
          </p:nvPr>
        </p:nvPicPr>
        <p:blipFill>
          <a:blip r:embed="rId2"/>
          <a:stretch>
            <a:fillRect/>
          </a:stretch>
        </p:blipFill>
        <p:spPr>
          <a:xfrm>
            <a:off x="276837" y="1358814"/>
            <a:ext cx="10930855" cy="4989288"/>
          </a:xfrm>
          <a:prstGeom prst="rect">
            <a:avLst/>
          </a:prstGeom>
        </p:spPr>
      </p:pic>
    </p:spTree>
    <p:extLst>
      <p:ext uri="{BB962C8B-B14F-4D97-AF65-F5344CB8AC3E}">
        <p14:creationId xmlns:p14="http://schemas.microsoft.com/office/powerpoint/2010/main" val="352975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B8D206-A9AD-4601-8B44-41A826731B2B}"/>
              </a:ext>
            </a:extLst>
          </p:cNvPr>
          <p:cNvSpPr>
            <a:spLocks noGrp="1"/>
          </p:cNvSpPr>
          <p:nvPr>
            <p:ph type="title"/>
          </p:nvPr>
        </p:nvSpPr>
        <p:spPr/>
        <p:txBody>
          <a:bodyPr/>
          <a:lstStyle/>
          <a:p>
            <a:r>
              <a:rPr lang="fr-FR" u="sng" dirty="0">
                <a:latin typeface="Andalus" panose="02020603050405020304" pitchFamily="18" charset="-78"/>
                <a:cs typeface="Andalus" panose="02020603050405020304" pitchFamily="18" charset="-78"/>
              </a:rPr>
              <a:t>Accueil RESAWEB </a:t>
            </a:r>
            <a:r>
              <a:rPr lang="fr-FR" u="sng" dirty="0" err="1">
                <a:latin typeface="Andalus" panose="02020603050405020304" pitchFamily="18" charset="-78"/>
                <a:cs typeface="Andalus" panose="02020603050405020304" pitchFamily="18" charset="-78"/>
              </a:rPr>
              <a:t>Booky</a:t>
            </a:r>
            <a:endParaRPr lang="fr-FR" u="sng" dirty="0">
              <a:latin typeface="Andalus" panose="02020603050405020304" pitchFamily="18" charset="-78"/>
              <a:cs typeface="Andalus" panose="02020603050405020304" pitchFamily="18" charset="-78"/>
            </a:endParaRPr>
          </a:p>
        </p:txBody>
      </p:sp>
      <p:pic>
        <p:nvPicPr>
          <p:cNvPr id="4" name="Espace réservé du contenu 3">
            <a:extLst>
              <a:ext uri="{FF2B5EF4-FFF2-40B4-BE49-F238E27FC236}">
                <a16:creationId xmlns:a16="http://schemas.microsoft.com/office/drawing/2014/main" id="{E708AC22-17F1-4659-AB74-610E116F50E7}"/>
              </a:ext>
            </a:extLst>
          </p:cNvPr>
          <p:cNvPicPr>
            <a:picLocks noGrp="1" noChangeAspect="1"/>
          </p:cNvPicPr>
          <p:nvPr>
            <p:ph idx="1"/>
          </p:nvPr>
        </p:nvPicPr>
        <p:blipFill>
          <a:blip r:embed="rId2"/>
          <a:stretch>
            <a:fillRect/>
          </a:stretch>
        </p:blipFill>
        <p:spPr>
          <a:xfrm>
            <a:off x="939567" y="1409350"/>
            <a:ext cx="10075177" cy="4767613"/>
          </a:xfrm>
          <a:prstGeom prst="rect">
            <a:avLst/>
          </a:prstGeom>
        </p:spPr>
      </p:pic>
    </p:spTree>
    <p:extLst>
      <p:ext uri="{BB962C8B-B14F-4D97-AF65-F5344CB8AC3E}">
        <p14:creationId xmlns:p14="http://schemas.microsoft.com/office/powerpoint/2010/main" val="23242786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751</Words>
  <Application>Microsoft Office PowerPoint</Application>
  <PresentationFormat>Grand écran</PresentationFormat>
  <Paragraphs>88</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Andalus</vt:lpstr>
      <vt:lpstr>Arial</vt:lpstr>
      <vt:lpstr>Calibri</vt:lpstr>
      <vt:lpstr>Calibri Light</vt:lpstr>
      <vt:lpstr>Thème Office</vt:lpstr>
      <vt:lpstr>Réunion Accès Complexe de Pelote</vt:lpstr>
      <vt:lpstr>Le constat</vt:lpstr>
      <vt:lpstr>Les enjeux</vt:lpstr>
      <vt:lpstr>1ère ACTION : Les Tarifs</vt:lpstr>
      <vt:lpstr>2ème Action: Développement de la communication et tarifs spéciaux</vt:lpstr>
      <vt:lpstr>3ème ACTION: La Réservation en ligne</vt:lpstr>
      <vt:lpstr>Accès à la réservation en ligne via www.mairie-mont.fr</vt:lpstr>
      <vt:lpstr>Suite</vt:lpstr>
      <vt:lpstr>Accueil RESAWEB Booky</vt:lpstr>
      <vt:lpstr>Page RESA</vt:lpstr>
      <vt:lpstr>Exemple en ligne</vt:lpstr>
      <vt:lpstr>Cas particulier des gestions de groupe</vt:lpstr>
      <vt:lpstr>Alimentation du porte monnaie électronique</vt:lpstr>
      <vt:lpstr>Présentation PowerPoint</vt:lpstr>
      <vt:lpstr>Création de badge et gestion des badges</vt:lpstr>
      <vt:lpstr>Fonctionnement du badge sur site </vt:lpstr>
      <vt:lpstr>2ème Etape : Allumage des Aires de Jeux</vt:lpstr>
      <vt:lpstr>Fin de créneau</vt:lpstr>
      <vt:lpstr>Remerciements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Bureau</dc:title>
  <dc:creator>Fonseca Nathalie</dc:creator>
  <cp:lastModifiedBy>Secrétariat Général-Mairie de MONT</cp:lastModifiedBy>
  <cp:revision>22</cp:revision>
  <dcterms:created xsi:type="dcterms:W3CDTF">2018-02-20T17:58:49Z</dcterms:created>
  <dcterms:modified xsi:type="dcterms:W3CDTF">2018-11-08T14:55:03Z</dcterms:modified>
</cp:coreProperties>
</file>